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9" r:id="rId4"/>
    <p:sldMasterId id="2147483648" r:id="rId5"/>
    <p:sldMasterId id="2147483675" r:id="rId6"/>
    <p:sldMasterId id="2147483663" r:id="rId7"/>
    <p:sldMasterId id="2147483684" r:id="rId8"/>
    <p:sldMasterId id="2147483687" r:id="rId9"/>
  </p:sldMasterIdLst>
  <p:notesMasterIdLst>
    <p:notesMasterId r:id="rId44"/>
  </p:notesMasterIdLst>
  <p:handoutMasterIdLst>
    <p:handoutMasterId r:id="rId45"/>
  </p:handoutMasterIdLst>
  <p:sldIdLst>
    <p:sldId id="257" r:id="rId10"/>
    <p:sldId id="258" r:id="rId11"/>
    <p:sldId id="261" r:id="rId12"/>
    <p:sldId id="262" r:id="rId13"/>
    <p:sldId id="263" r:id="rId14"/>
    <p:sldId id="264" r:id="rId15"/>
    <p:sldId id="265" r:id="rId16"/>
    <p:sldId id="266" r:id="rId17"/>
    <p:sldId id="267" r:id="rId18"/>
    <p:sldId id="268" r:id="rId19"/>
    <p:sldId id="270" r:id="rId20"/>
    <p:sldId id="276" r:id="rId21"/>
    <p:sldId id="277" r:id="rId22"/>
    <p:sldId id="278" r:id="rId23"/>
    <p:sldId id="279" r:id="rId24"/>
    <p:sldId id="271" r:id="rId25"/>
    <p:sldId id="272" r:id="rId26"/>
    <p:sldId id="273" r:id="rId27"/>
    <p:sldId id="280" r:id="rId28"/>
    <p:sldId id="274" r:id="rId29"/>
    <p:sldId id="287" r:id="rId30"/>
    <p:sldId id="288" r:id="rId31"/>
    <p:sldId id="285" r:id="rId32"/>
    <p:sldId id="289" r:id="rId33"/>
    <p:sldId id="284" r:id="rId34"/>
    <p:sldId id="283" r:id="rId35"/>
    <p:sldId id="290" r:id="rId36"/>
    <p:sldId id="291" r:id="rId37"/>
    <p:sldId id="292" r:id="rId38"/>
    <p:sldId id="282" r:id="rId39"/>
    <p:sldId id="281" r:id="rId40"/>
    <p:sldId id="293" r:id="rId41"/>
    <p:sldId id="275" r:id="rId42"/>
    <p:sldId id="286" r:id="rId43"/>
  </p:sldIdLst>
  <p:sldSz cx="9144000" cy="6858000" type="screen4x3"/>
  <p:notesSz cx="6797675" cy="9926638"/>
  <p:embeddedFontLst>
    <p:embeddedFont>
      <p:font typeface="Wingdings 3" panose="05040102010807070707" pitchFamily="18" charset="2"/>
      <p:regular r:id="rId46"/>
    </p:embeddedFont>
    <p:embeddedFont>
      <p:font typeface="Calibri Light" panose="020F0302020204030204" pitchFamily="34" charset="0"/>
      <p:regular r:id="rId47"/>
      <p:italic r:id="rId48"/>
    </p:embeddedFont>
    <p:embeddedFont>
      <p:font typeface="Calibri" panose="020F0502020204030204" pitchFamily="34" charset="0"/>
      <p:regular r:id="rId49"/>
      <p:bold r:id="rId50"/>
      <p:italic r:id="rId51"/>
      <p:boldItalic r:id="rId5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F38"/>
    <a:srgbClr val="006D86"/>
    <a:srgbClr val="F6EA36"/>
    <a:srgbClr val="D1E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78648" autoAdjust="0"/>
  </p:normalViewPr>
  <p:slideViewPr>
    <p:cSldViewPr>
      <p:cViewPr varScale="1">
        <p:scale>
          <a:sx n="65" d="100"/>
          <a:sy n="65" d="100"/>
        </p:scale>
        <p:origin x="4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4.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6.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F7122DE-2B0E-41A3-A363-3C47DC60C14A}" type="datetimeFigureOut">
              <a:rPr lang="nl-BE" smtClean="0"/>
              <a:t>6/06/2018</a:t>
            </a:fld>
            <a:endParaRPr lang="nl-BE"/>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r>
              <a:rPr lang="nl-BE" smtClean="0"/>
              <a:t>Infosessie Woonmeter</a:t>
            </a:r>
            <a:endParaRPr lang="nl-BE"/>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B58F7C8-68D3-4476-8F56-3CD8FEF7F083}" type="slidenum">
              <a:rPr lang="nl-BE" smtClean="0"/>
              <a:t>‹nr.›</a:t>
            </a:fld>
            <a:endParaRPr lang="nl-BE"/>
          </a:p>
        </p:txBody>
      </p:sp>
    </p:spTree>
    <p:extLst>
      <p:ext uri="{BB962C8B-B14F-4D97-AF65-F5344CB8AC3E}">
        <p14:creationId xmlns:p14="http://schemas.microsoft.com/office/powerpoint/2010/main" val="15197155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CD793CD-938C-4682-89F4-401EB7181BAC}" type="datetimeFigureOut">
              <a:rPr lang="nl-BE" smtClean="0"/>
              <a:t>6/06/2018</a:t>
            </a:fld>
            <a:endParaRPr lang="nl-BE"/>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nl-BE" smtClean="0"/>
              <a:t>Infosessie Woonmeter</a:t>
            </a:r>
            <a:endParaRPr lang="nl-BE"/>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2479CE5-020B-493F-8D9A-FD5E7926E816}" type="slidenum">
              <a:rPr lang="nl-BE" smtClean="0"/>
              <a:t>‹nr.›</a:t>
            </a:fld>
            <a:endParaRPr lang="nl-BE"/>
          </a:p>
        </p:txBody>
      </p:sp>
    </p:spTree>
    <p:extLst>
      <p:ext uri="{BB962C8B-B14F-4D97-AF65-F5344CB8AC3E}">
        <p14:creationId xmlns:p14="http://schemas.microsoft.com/office/powerpoint/2010/main" val="319923772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55067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10</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69990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Tijdens energiescan</a:t>
            </a:r>
            <a:r>
              <a:rPr lang="nl-BE" baseline="0" dirty="0" smtClean="0"/>
              <a:t> en opvolgscan:</a:t>
            </a:r>
          </a:p>
          <a:p>
            <a:pPr marL="171450" indent="-171450">
              <a:buFont typeface="Arial" panose="020B0604020202020204" pitchFamily="34" charset="0"/>
              <a:buChar char="•"/>
            </a:pPr>
            <a:r>
              <a:rPr lang="nl-BE" baseline="0" dirty="0" smtClean="0"/>
              <a:t>Hoe de woonmeter lezen en gebruiken? </a:t>
            </a:r>
          </a:p>
          <a:p>
            <a:pPr marL="171450" indent="-171450">
              <a:buFont typeface="Arial" panose="020B0604020202020204" pitchFamily="34" charset="0"/>
              <a:buChar char="•"/>
            </a:pPr>
            <a:r>
              <a:rPr lang="nl-BE" baseline="0" dirty="0" smtClean="0"/>
              <a:t>Waar plaatsen we de woonmeter? </a:t>
            </a:r>
          </a:p>
          <a:p>
            <a:pPr marL="171450" indent="-171450">
              <a:buFont typeface="Arial" panose="020B0604020202020204" pitchFamily="34" charset="0"/>
              <a:buChar char="•"/>
            </a:pPr>
            <a:r>
              <a:rPr lang="nl-BE" baseline="0" dirty="0" smtClean="0"/>
              <a:t>Regelen van de kamerthermostaat en de thermostatische kranen</a:t>
            </a:r>
          </a:p>
          <a:p>
            <a:pPr marL="171450" indent="-171450">
              <a:buFont typeface="Arial" panose="020B0604020202020204" pitchFamily="34" charset="0"/>
              <a:buChar char="•"/>
            </a:pPr>
            <a:r>
              <a:rPr lang="nl-BE" baseline="0" dirty="0" smtClean="0"/>
              <a:t>Liegt de kamerthermostaat? </a:t>
            </a:r>
          </a:p>
          <a:p>
            <a:pPr marL="171450" indent="-171450">
              <a:buFont typeface="Arial" panose="020B0604020202020204" pitchFamily="34" charset="0"/>
              <a:buChar char="•"/>
            </a:pPr>
            <a:r>
              <a:rPr lang="nl-BE" baseline="0" dirty="0" smtClean="0"/>
              <a:t>Welke ramen openen bij het verluchten? </a:t>
            </a:r>
          </a:p>
          <a:p>
            <a:pPr marL="171450" indent="-171450">
              <a:buFont typeface="Arial" panose="020B0604020202020204" pitchFamily="34" charset="0"/>
              <a:buChar char="•"/>
            </a:pPr>
            <a:r>
              <a:rPr lang="nl-BE" baseline="0" dirty="0" smtClean="0"/>
              <a:t>Meterstanden noteren</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11</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51343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12</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51343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13</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51343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14</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51343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15</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51343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eerste verdienste, de eerste pluim die wij op onze hoed mogen steken is: keep </a:t>
            </a:r>
            <a:r>
              <a:rPr lang="nl-BE" dirty="0" err="1" smtClean="0"/>
              <a:t>it</a:t>
            </a:r>
            <a:r>
              <a:rPr lang="nl-BE" dirty="0" smtClean="0"/>
              <a:t> </a:t>
            </a:r>
            <a:r>
              <a:rPr lang="nl-BE" dirty="0" err="1" smtClean="0"/>
              <a:t>simple</a:t>
            </a:r>
            <a:r>
              <a:rPr lang="nl-BE" dirty="0" smtClean="0"/>
              <a:t>.</a:t>
            </a:r>
            <a:r>
              <a:rPr lang="nl-BE" baseline="0" dirty="0" smtClean="0"/>
              <a:t> </a:t>
            </a:r>
          </a:p>
          <a:p>
            <a:r>
              <a:rPr lang="nl-BE" baseline="0" dirty="0" smtClean="0"/>
              <a:t>Dit was een doel op zich. </a:t>
            </a:r>
          </a:p>
          <a:p>
            <a:r>
              <a:rPr lang="nl-BE" baseline="0" dirty="0" smtClean="0"/>
              <a:t>Logica: één project, één boodschap</a:t>
            </a:r>
          </a:p>
          <a:p>
            <a:r>
              <a:rPr lang="nl-BE" baseline="0" dirty="0" smtClean="0"/>
              <a:t>We hebben te maken met kwetsbare gezinnen. We gaan niet alles aan alles linken. </a:t>
            </a:r>
          </a:p>
          <a:p>
            <a:r>
              <a:rPr lang="nl-BE" baseline="0" dirty="0" smtClean="0"/>
              <a:t>We trachten met dit project te werken aan gedragsverandering, op één thema/gedrag</a:t>
            </a:r>
          </a:p>
          <a:p>
            <a:r>
              <a:rPr lang="nl-BE" baseline="0" dirty="0" smtClean="0"/>
              <a:t>We zullen met dit instrument niet de kwaliteit van de woning verbeteren. </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16</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178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 mogen 100x zeggen dat de verwarming op 20°C moet staan of dat we twee maal per dag moeten verluchten. </a:t>
            </a:r>
          </a:p>
          <a:p>
            <a:r>
              <a:rPr lang="nl-BE" dirty="0" smtClean="0"/>
              <a:t>Zonder</a:t>
            </a:r>
            <a:r>
              <a:rPr lang="nl-BE" baseline="0" dirty="0" smtClean="0"/>
              <a:t> hulpmiddelen zijn deze noodzakelijke gedragstips niet zichtbaar.</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17</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62649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Begeleiding is noodzakelijk</a:t>
            </a:r>
          </a:p>
          <a:p>
            <a:r>
              <a:rPr lang="nl-BE" dirty="0" smtClean="0"/>
              <a:t>Hoe leg je uit</a:t>
            </a:r>
            <a:r>
              <a:rPr lang="nl-BE" baseline="0" dirty="0" smtClean="0"/>
              <a:t> aan iemand die in zijn thuisland nog nooit verwarming heeft moeten gebruiken dat het goedkoper is om alle radiatorkranen open te zetten in de plaats waar de kamerthermostaat staat. Of welke ramen moet je dan open zetten? Op kip de hele dag? Of ramen open zetten, het is te koud meneer. </a:t>
            </a:r>
          </a:p>
          <a:p>
            <a:r>
              <a:rPr lang="nl-BE" baseline="0" dirty="0" smtClean="0"/>
              <a:t>Sommige zaken zijn op het eerste zicht zeer onlogisch voor de mensen.</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18</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367864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dirty="0" smtClean="0"/>
              <a:t>We werken al jaren samen</a:t>
            </a:r>
            <a:r>
              <a:rPr lang="nl-BE" baseline="0" dirty="0" smtClean="0"/>
              <a:t> rond energie-armoede</a:t>
            </a:r>
          </a:p>
          <a:p>
            <a:pPr marL="171450" indent="-171450">
              <a:buFont typeface="Arial" panose="020B0604020202020204" pitchFamily="34" charset="0"/>
              <a:buChar char="•"/>
            </a:pPr>
            <a:r>
              <a:rPr lang="nl-BE" baseline="0" dirty="0" smtClean="0"/>
              <a:t>Aanwezig: 4 </a:t>
            </a:r>
            <a:r>
              <a:rPr lang="nl-BE" baseline="0" dirty="0" err="1" smtClean="0"/>
              <a:t>OCMW’s</a:t>
            </a:r>
            <a:r>
              <a:rPr lang="nl-BE" baseline="0" dirty="0" smtClean="0"/>
              <a:t>, energiesnoeiers, Kempens Woonplatform (IGS) en Samenlevingsopbouw</a:t>
            </a:r>
          </a:p>
          <a:p>
            <a:pPr marL="171450" indent="-171450">
              <a:buFont typeface="Arial" panose="020B0604020202020204" pitchFamily="34" charset="0"/>
              <a:buChar char="•"/>
            </a:pPr>
            <a:r>
              <a:rPr lang="nl-BE" baseline="0" dirty="0" smtClean="0"/>
              <a:t>We zoeken naar vernieuwende en haalbare projecten, waar iedereen een waardige rol op zich neemt. </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19</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031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959146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20</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0315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1" i="0" dirty="0" smtClean="0">
                <a:solidFill>
                  <a:srgbClr val="045D71"/>
                </a:solidFill>
                <a:effectLst/>
                <a:latin typeface="+mn-lt"/>
              </a:rPr>
              <a:t>De woonmeter bij woon- en budgetbegeleiding</a:t>
            </a:r>
            <a:r>
              <a:rPr lang="nl-BE" b="0" i="0" dirty="0" smtClean="0">
                <a:solidFill>
                  <a:srgbClr val="045D71"/>
                </a:solidFill>
                <a:effectLst/>
                <a:latin typeface="+mn-lt"/>
              </a:rPr>
              <a:t/>
            </a:r>
            <a:br>
              <a:rPr lang="nl-BE" b="0" i="0" dirty="0" smtClean="0">
                <a:solidFill>
                  <a:srgbClr val="045D71"/>
                </a:solidFill>
                <a:effectLst/>
                <a:latin typeface="+mn-lt"/>
              </a:rPr>
            </a:br>
            <a:r>
              <a:rPr lang="nl-BE" b="0" i="0" dirty="0" smtClean="0">
                <a:solidFill>
                  <a:srgbClr val="045D71"/>
                </a:solidFill>
                <a:effectLst/>
                <a:latin typeface="+mn-lt"/>
              </a:rPr>
              <a:t>De woonmeter kan zowel bij begeleidingstrajecten van </a:t>
            </a:r>
            <a:r>
              <a:rPr lang="nl-BE" b="0" i="0" dirty="0" err="1" smtClean="0">
                <a:solidFill>
                  <a:srgbClr val="045D71"/>
                </a:solidFill>
                <a:effectLst/>
                <a:latin typeface="+mn-lt"/>
              </a:rPr>
              <a:t>OCMW's</a:t>
            </a:r>
            <a:r>
              <a:rPr lang="nl-BE" b="0" i="0" dirty="0" smtClean="0">
                <a:solidFill>
                  <a:srgbClr val="045D71"/>
                </a:solidFill>
                <a:effectLst/>
                <a:latin typeface="+mn-lt"/>
              </a:rPr>
              <a:t> als van Sociaal Verhuurkantoren en Sociale huisvestingsmaatschappijen gebruikt worden. Onder andere bij:</a:t>
            </a:r>
          </a:p>
          <a:p>
            <a:pPr algn="l">
              <a:buFont typeface="Arial"/>
              <a:buChar char="•"/>
            </a:pPr>
            <a:r>
              <a:rPr lang="nl-BE" b="0" i="0" dirty="0" smtClean="0">
                <a:solidFill>
                  <a:srgbClr val="045D71"/>
                </a:solidFill>
                <a:effectLst/>
                <a:latin typeface="+mn-lt"/>
              </a:rPr>
              <a:t>Personen in budgettrajecten</a:t>
            </a:r>
          </a:p>
          <a:p>
            <a:pPr algn="l">
              <a:buFont typeface="Arial"/>
              <a:buChar char="•"/>
            </a:pPr>
            <a:r>
              <a:rPr lang="nl-BE" b="0" i="0" dirty="0" smtClean="0">
                <a:solidFill>
                  <a:srgbClr val="045D71"/>
                </a:solidFill>
                <a:effectLst/>
                <a:latin typeface="+mn-lt"/>
              </a:rPr>
              <a:t>Personen die middelen uit het elektriciteit- en aardgasfonds ontvangen</a:t>
            </a:r>
          </a:p>
          <a:p>
            <a:pPr algn="l">
              <a:buFont typeface="Arial"/>
              <a:buChar char="•"/>
            </a:pPr>
            <a:r>
              <a:rPr lang="nl-BE" b="0" i="0" dirty="0" smtClean="0">
                <a:solidFill>
                  <a:srgbClr val="045D71"/>
                </a:solidFill>
                <a:effectLst/>
                <a:latin typeface="+mn-lt"/>
              </a:rPr>
              <a:t>Personen met een actieve budgetmeter</a:t>
            </a:r>
          </a:p>
          <a:p>
            <a:pPr algn="l">
              <a:buFont typeface="Arial"/>
              <a:buChar char="•"/>
            </a:pPr>
            <a:r>
              <a:rPr lang="nl-BE" b="0" i="0" dirty="0" smtClean="0">
                <a:solidFill>
                  <a:srgbClr val="045D71"/>
                </a:solidFill>
                <a:effectLst/>
                <a:latin typeface="+mn-lt"/>
              </a:rPr>
              <a:t>Personen met een uitnodiging voor een LAC</a:t>
            </a:r>
          </a:p>
          <a:p>
            <a:pPr algn="l">
              <a:buFont typeface="Arial"/>
              <a:buChar char="•"/>
            </a:pPr>
            <a:r>
              <a:rPr lang="nl-BE" b="0" i="0" dirty="0" smtClean="0">
                <a:solidFill>
                  <a:srgbClr val="045D71"/>
                </a:solidFill>
                <a:effectLst/>
                <a:latin typeface="+mn-lt"/>
              </a:rPr>
              <a:t>Personen met leefloon</a:t>
            </a:r>
          </a:p>
          <a:p>
            <a:pPr algn="l">
              <a:buFont typeface="Arial"/>
              <a:buChar char="•"/>
            </a:pPr>
            <a:r>
              <a:rPr lang="nl-BE" b="0" i="0" dirty="0" smtClean="0">
                <a:solidFill>
                  <a:srgbClr val="045D71"/>
                </a:solidFill>
                <a:effectLst/>
                <a:latin typeface="+mn-lt"/>
              </a:rPr>
              <a:t>Personen die een OCMW-huurwaarborg ontvingen</a:t>
            </a:r>
          </a:p>
          <a:p>
            <a:pPr algn="l">
              <a:buFont typeface="Arial"/>
              <a:buChar char="•"/>
            </a:pPr>
            <a:r>
              <a:rPr lang="nl-BE" b="0" i="0" dirty="0" smtClean="0">
                <a:solidFill>
                  <a:srgbClr val="045D71"/>
                </a:solidFill>
                <a:effectLst/>
                <a:latin typeface="+mn-lt"/>
              </a:rPr>
              <a:t>Personen die steun ontvangen uit het stookoliefonds</a:t>
            </a:r>
          </a:p>
          <a:p>
            <a:pPr algn="l">
              <a:buFont typeface="Arial"/>
              <a:buChar char="•"/>
            </a:pPr>
            <a:r>
              <a:rPr lang="nl-BE" b="0" i="0" dirty="0" smtClean="0">
                <a:solidFill>
                  <a:srgbClr val="045D71"/>
                </a:solidFill>
                <a:effectLst/>
                <a:latin typeface="+mn-lt"/>
              </a:rPr>
              <a:t>Personen die opvang krijgen in het kader van LOI (lokaal opvanginitiatief)</a:t>
            </a:r>
          </a:p>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22</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945900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Naast de woonmeter krijgen ze ook extra informatie over</a:t>
            </a:r>
            <a:r>
              <a:rPr lang="nl-BE" baseline="0" dirty="0" smtClean="0"/>
              <a:t> sorteren</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25</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335254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dirty="0" smtClean="0">
                <a:solidFill>
                  <a:srgbClr val="045D71"/>
                </a:solidFill>
                <a:effectLst/>
                <a:latin typeface="+mn-lt"/>
              </a:rPr>
              <a:t>De woonmeter bij hoge energiefacturen </a:t>
            </a:r>
            <a:r>
              <a:rPr lang="nl-BE" dirty="0" smtClean="0"/>
              <a:t/>
            </a:r>
            <a:br>
              <a:rPr lang="nl-BE" dirty="0" smtClean="0"/>
            </a:br>
            <a:r>
              <a:rPr lang="nl-BE" b="0" i="0" dirty="0" smtClean="0">
                <a:solidFill>
                  <a:srgbClr val="045D71"/>
                </a:solidFill>
                <a:effectLst/>
                <a:latin typeface="+mn-lt"/>
              </a:rPr>
              <a:t>In begeleidingstrajecten met personen die kampen met hoge energiefacturen is de woonmeter een handige tool. Het leert je bewust om te gaan met energieverbruik, wat de energiekosten kan drukken.</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27</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364954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dirty="0" smtClean="0">
                <a:solidFill>
                  <a:srgbClr val="045D71"/>
                </a:solidFill>
                <a:effectLst/>
                <a:latin typeface="+mn-lt"/>
              </a:rPr>
              <a:t>De woonmeter bij vochtproblemen </a:t>
            </a:r>
            <a:r>
              <a:rPr lang="nl-BE" dirty="0" smtClean="0"/>
              <a:t/>
            </a:r>
            <a:br>
              <a:rPr lang="nl-BE" dirty="0" smtClean="0"/>
            </a:br>
            <a:r>
              <a:rPr lang="nl-BE" b="0" i="0" dirty="0" smtClean="0">
                <a:solidFill>
                  <a:srgbClr val="045D71"/>
                </a:solidFill>
                <a:effectLst/>
                <a:latin typeface="+mn-lt"/>
              </a:rPr>
              <a:t>Ook in begeleidingstrajecten met personen die kampen met vocht- en schimmelproblemen helpt de woonmeter een gezonder binnenklimaat te creëren.</a:t>
            </a:r>
          </a:p>
          <a:p>
            <a:endParaRPr lang="nl-BE" b="0" i="0" dirty="0" smtClean="0">
              <a:solidFill>
                <a:srgbClr val="045D71"/>
              </a:solidFill>
              <a:effectLst/>
              <a:latin typeface="+mn-lt"/>
            </a:endParaRPr>
          </a:p>
          <a:p>
            <a:r>
              <a:rPr lang="nl-BE" b="0" i="0" dirty="0" smtClean="0">
                <a:solidFill>
                  <a:srgbClr val="045D71"/>
                </a:solidFill>
                <a:effectLst/>
                <a:latin typeface="+mn-lt"/>
              </a:rPr>
              <a:t>Opgelet: </a:t>
            </a:r>
          </a:p>
          <a:p>
            <a:pPr marL="171450" indent="-171450">
              <a:buFont typeface="Arial" panose="020B0604020202020204" pitchFamily="34" charset="0"/>
              <a:buChar char="•"/>
            </a:pPr>
            <a:r>
              <a:rPr lang="nl-BE" b="0" i="0" dirty="0" smtClean="0">
                <a:solidFill>
                  <a:srgbClr val="045D71"/>
                </a:solidFill>
                <a:effectLst/>
                <a:latin typeface="+mn-lt"/>
              </a:rPr>
              <a:t>Met de woonmeter kan je geen structurele vochtproblemen oplossen</a:t>
            </a:r>
          </a:p>
          <a:p>
            <a:pPr marL="171450" indent="-171450">
              <a:buFont typeface="Arial" panose="020B0604020202020204" pitchFamily="34" charset="0"/>
              <a:buChar char="•"/>
            </a:pPr>
            <a:r>
              <a:rPr lang="nl-BE" b="0" i="0" dirty="0" smtClean="0">
                <a:solidFill>
                  <a:srgbClr val="045D71"/>
                </a:solidFill>
                <a:effectLst/>
                <a:latin typeface="+mn-lt"/>
              </a:rPr>
              <a:t>Vaak gaan vochtproblemen over een combinatie van structurele problemen en vocht</a:t>
            </a:r>
          </a:p>
          <a:p>
            <a:pPr marL="171450" indent="-171450">
              <a:buFont typeface="Arial" panose="020B0604020202020204" pitchFamily="34" charset="0"/>
              <a:buChar char="•"/>
            </a:pPr>
            <a:r>
              <a:rPr lang="nl-BE" b="0" i="0" dirty="0" smtClean="0">
                <a:solidFill>
                  <a:srgbClr val="045D71"/>
                </a:solidFill>
                <a:effectLst/>
                <a:latin typeface="+mn-lt"/>
              </a:rPr>
              <a:t>Er zijn meer maatregelen</a:t>
            </a:r>
            <a:r>
              <a:rPr lang="nl-BE" b="0" i="0" baseline="0" dirty="0" smtClean="0">
                <a:solidFill>
                  <a:srgbClr val="045D71"/>
                </a:solidFill>
                <a:effectLst/>
                <a:latin typeface="+mn-lt"/>
              </a:rPr>
              <a:t> nodig dan enkel de woonmeter</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28</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36495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dirty="0" smtClean="0">
                <a:solidFill>
                  <a:srgbClr val="045D71"/>
                </a:solidFill>
                <a:effectLst/>
                <a:latin typeface="+mn-lt"/>
              </a:rPr>
              <a:t>De woonmeter bij wijkprojecten </a:t>
            </a:r>
            <a:r>
              <a:rPr lang="nl-BE" dirty="0" smtClean="0"/>
              <a:t/>
            </a:r>
            <a:br>
              <a:rPr lang="nl-BE" dirty="0" smtClean="0"/>
            </a:br>
            <a:r>
              <a:rPr lang="nl-BE" b="0" i="0" dirty="0" smtClean="0">
                <a:solidFill>
                  <a:srgbClr val="045D71"/>
                </a:solidFill>
                <a:effectLst/>
                <a:latin typeface="+mn-lt"/>
              </a:rPr>
              <a:t>U kan de woonmeter inzetten als actie binnen een wijkproject/buurtwerk in een sociale woonwijk. Een buurtgerichte aanpak heeft als voordeel dat mensen er onderling over praten en elkaar inspireren.</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29</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881274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       Sociale huisvestingsmaatschappij begeleiding van 52 gezinnen door vrijwilligers     energie besparen voor een dikkere </a:t>
            </a:r>
            <a:r>
              <a:rPr lang="nl-BE" dirty="0" err="1" smtClean="0"/>
              <a:t>portemonee</a:t>
            </a:r>
            <a:r>
              <a:rPr lang="nl-BE" dirty="0" smtClean="0"/>
              <a:t> + </a:t>
            </a:r>
            <a:r>
              <a:rPr lang="nl-BE" dirty="0" err="1" smtClean="0"/>
              <a:t>samenaankoop</a:t>
            </a:r>
            <a:r>
              <a:rPr lang="nl-BE" dirty="0" smtClean="0"/>
              <a:t> elektrische toestellen</a:t>
            </a:r>
          </a:p>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30</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802875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De-stigmatiserend</a:t>
            </a:r>
            <a:r>
              <a:rPr lang="nl-BE" baseline="0" dirty="0" smtClean="0"/>
              <a:t> werken</a:t>
            </a:r>
          </a:p>
          <a:p>
            <a:r>
              <a:rPr lang="nl-BE" baseline="0" dirty="0" smtClean="0"/>
              <a:t>Totaal 330 meters verkocht in een mum van tijd. Gekoppeld aan </a:t>
            </a:r>
            <a:r>
              <a:rPr lang="nl-BE" baseline="0" dirty="0" err="1" smtClean="0"/>
              <a:t>informoment</a:t>
            </a:r>
            <a:r>
              <a:rPr lang="nl-BE" baseline="0" dirty="0" smtClean="0"/>
              <a:t>: 200 aanwezigen – 80 ter plaatse verkocht</a:t>
            </a:r>
          </a:p>
          <a:p>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31</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28146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dirty="0" smtClean="0">
                <a:solidFill>
                  <a:srgbClr val="045D71"/>
                </a:solidFill>
                <a:effectLst/>
                <a:latin typeface="+mn-lt"/>
              </a:rPr>
              <a:t>De woonmeter bij energiescans </a:t>
            </a:r>
            <a:r>
              <a:rPr lang="nl-BE" dirty="0" smtClean="0"/>
              <a:t/>
            </a:r>
            <a:br>
              <a:rPr lang="nl-BE" dirty="0" smtClean="0"/>
            </a:br>
            <a:r>
              <a:rPr lang="nl-BE" b="0" i="0" dirty="0" smtClean="0">
                <a:solidFill>
                  <a:srgbClr val="045D71"/>
                </a:solidFill>
                <a:effectLst/>
                <a:latin typeface="+mn-lt"/>
              </a:rPr>
              <a:t>Een gemeente die woonmeters aankoopt, kan deze bezorgen aan de uitvoerders van de energiescans. Zo wordt de woonmeter verspreid tijdens de energiescan aan (al dan niet gekende) maatschappelijk kwetsbare gezinnen.</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32</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21492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33</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73364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Thermo- en hygrometer, met daarrond de 4 vuistregels (gefileerd</a:t>
            </a:r>
            <a:r>
              <a:rPr lang="nl-BE" baseline="0" dirty="0" smtClean="0"/>
              <a:t> tot de essentie) omtrent verwarmen en verluchten. Het is een instrument dat gekoppeld werd aan begeleiding. En het doel is (1) het streven naar een lager energiefactuur, (2) het streven naar een gezonder binnenklimaat en (3) het streven naar een hoger comfortgevoel. </a:t>
            </a:r>
            <a:endParaRPr lang="nl-BE" dirty="0"/>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3</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411744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34</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73364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dirty="0" smtClean="0"/>
              <a:t>Kwetsbare gezinnen komen vaak in de slechtste woningen terecht met vele gebreken. Hoge energiefacturen,</a:t>
            </a:r>
            <a:r>
              <a:rPr lang="nl-BE" baseline="0" dirty="0" smtClean="0"/>
              <a:t> s</a:t>
            </a:r>
            <a:r>
              <a:rPr lang="nl-BE" dirty="0" smtClean="0"/>
              <a:t>lechte isolatie, problemen</a:t>
            </a:r>
            <a:r>
              <a:rPr lang="nl-BE" baseline="0" dirty="0" smtClean="0"/>
              <a:t> met vocht en schimmel, hoge huurprijzen, … </a:t>
            </a:r>
          </a:p>
          <a:p>
            <a:pPr marL="171450" indent="-171450">
              <a:buFont typeface="Arial" panose="020B0604020202020204" pitchFamily="34" charset="0"/>
              <a:buChar char="•"/>
            </a:pPr>
            <a:r>
              <a:rPr lang="nl-BE" baseline="0" dirty="0" smtClean="0"/>
              <a:t>Moeilijk om te bepalen wanneer de oorzaak bij de woning of bij het gedrag. Vaak is het combinatie. </a:t>
            </a:r>
          </a:p>
          <a:p>
            <a:pPr marL="171450" indent="-171450">
              <a:buFont typeface="Arial" panose="020B0604020202020204" pitchFamily="34" charset="0"/>
              <a:buChar char="•"/>
            </a:pPr>
            <a:r>
              <a:rPr lang="nl-BE" baseline="0" dirty="0" smtClean="0"/>
              <a:t>Slecht wonen heeft een impact op verschillende levensdomeinen:</a:t>
            </a:r>
          </a:p>
          <a:p>
            <a:pPr marL="628650" lvl="1" indent="-171450">
              <a:buFont typeface="Arial" panose="020B0604020202020204" pitchFamily="34" charset="0"/>
              <a:buChar char="•"/>
            </a:pPr>
            <a:r>
              <a:rPr lang="nl-BE" baseline="0" dirty="0" smtClean="0"/>
              <a:t>Fysieke gezondheid (astma en luchtwegenproblemen)</a:t>
            </a:r>
          </a:p>
          <a:p>
            <a:pPr marL="628650" lvl="1" indent="-171450">
              <a:buFont typeface="Arial" panose="020B0604020202020204" pitchFamily="34" charset="0"/>
              <a:buChar char="•"/>
            </a:pPr>
            <a:r>
              <a:rPr lang="nl-BE" baseline="0" dirty="0" smtClean="0"/>
              <a:t>Psychische gezondheid (depressie en stress)</a:t>
            </a:r>
          </a:p>
          <a:p>
            <a:pPr marL="628650" lvl="1" indent="-171450">
              <a:buFont typeface="Arial" panose="020B0604020202020204" pitchFamily="34" charset="0"/>
              <a:buChar char="•"/>
            </a:pPr>
            <a:r>
              <a:rPr lang="nl-BE" baseline="0" dirty="0" smtClean="0"/>
              <a:t>Sociale gezondheid (sociaal isolement)</a:t>
            </a:r>
          </a:p>
          <a:p>
            <a:pPr marL="628650" lvl="1" indent="-171450">
              <a:buFont typeface="Arial" panose="020B0604020202020204" pitchFamily="34" charset="0"/>
              <a:buChar char="•"/>
            </a:pPr>
            <a:r>
              <a:rPr lang="nl-BE" baseline="0" dirty="0" smtClean="0"/>
              <a:t>Financiële gezondheid (schulden, overlevingsstrategieën)</a:t>
            </a:r>
          </a:p>
          <a:p>
            <a:pPr marL="628650" lvl="1" indent="-171450">
              <a:buFont typeface="Arial" panose="020B0604020202020204" pitchFamily="34" charset="0"/>
              <a:buChar char="•"/>
            </a:pPr>
            <a:r>
              <a:rPr lang="nl-BE" baseline="0" dirty="0" smtClean="0"/>
              <a:t>Maatschappelijk welzijn (impact op </a:t>
            </a:r>
            <a:r>
              <a:rPr lang="nl-BE" baseline="0" dirty="0" err="1" smtClean="0"/>
              <a:t>arbeidprestaties</a:t>
            </a:r>
            <a:r>
              <a:rPr lang="nl-BE" baseline="0" dirty="0" smtClean="0"/>
              <a:t> en kansen in het onderwijs)</a:t>
            </a:r>
          </a:p>
          <a:p>
            <a:pPr marL="171450" lvl="0" indent="-171450">
              <a:buFont typeface="Arial" panose="020B0604020202020204" pitchFamily="34" charset="0"/>
              <a:buChar char="•"/>
            </a:pPr>
            <a:r>
              <a:rPr lang="nl-BE" baseline="0" dirty="0" smtClean="0"/>
              <a:t>Met de woonmeter willen we een instrument aanbieden dat inspeelt op het gedrag van de bewoners. Doel is op een zo duidelijk mogelijke manier laten ZIEN hoe men het best (kostenefficiënt, gezond en meest comfortabel) kan verwarmen en verluchten.</a:t>
            </a:r>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4</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23905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5</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49389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6</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174120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7</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04116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8</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5233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F2479CE5-020B-493F-8D9A-FD5E7926E816}" type="slidenum">
              <a:rPr lang="nl-BE" smtClean="0"/>
              <a:t>9</a:t>
            </a:fld>
            <a:endParaRPr lang="nl-BE"/>
          </a:p>
        </p:txBody>
      </p:sp>
      <p:sp>
        <p:nvSpPr>
          <p:cNvPr id="5" name="Tijdelijke aanduiding voor voettekst 4"/>
          <p:cNvSpPr>
            <a:spLocks noGrp="1"/>
          </p:cNvSpPr>
          <p:nvPr>
            <p:ph type="ftr" sz="quarter" idx="11"/>
          </p:nvPr>
        </p:nvSpPr>
        <p:spPr/>
        <p:txBody>
          <a:bodyPr/>
          <a:lstStyle/>
          <a:p>
            <a:r>
              <a:rPr lang="nl-BE" smtClean="0"/>
              <a:t>Infosessie Woonmeter</a:t>
            </a:r>
            <a:endParaRPr lang="nl-BE"/>
          </a:p>
        </p:txBody>
      </p:sp>
    </p:spTree>
    <p:extLst>
      <p:ext uri="{BB962C8B-B14F-4D97-AF65-F5344CB8AC3E}">
        <p14:creationId xmlns:p14="http://schemas.microsoft.com/office/powerpoint/2010/main" val="39155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448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hergrond: venndiagram">
    <p:spTree>
      <p:nvGrpSpPr>
        <p:cNvPr id="1" name=""/>
        <p:cNvGrpSpPr/>
        <p:nvPr/>
      </p:nvGrpSpPr>
      <p:grpSpPr>
        <a:xfrm>
          <a:off x="0" y="0"/>
          <a:ext cx="0" cy="0"/>
          <a:chOff x="0" y="0"/>
          <a:chExt cx="0" cy="0"/>
        </a:xfrm>
      </p:grpSpPr>
      <p:sp>
        <p:nvSpPr>
          <p:cNvPr id="5" name="Rechthoek 4"/>
          <p:cNvSpPr/>
          <p:nvPr userDrawn="1"/>
        </p:nvSpPr>
        <p:spPr>
          <a:xfrm>
            <a:off x="0" y="14536"/>
            <a:ext cx="9144000" cy="6858000"/>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1680" y="-4889959"/>
            <a:ext cx="23236784" cy="18914790"/>
          </a:xfrm>
          <a:prstGeom prst="rect">
            <a:avLst/>
          </a:prstGeom>
        </p:spPr>
      </p:pic>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016" y="559752"/>
            <a:ext cx="2769840" cy="564992"/>
          </a:xfrm>
          <a:prstGeom prst="rect">
            <a:avLst/>
          </a:prstGeom>
        </p:spPr>
      </p:pic>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auteurs</a:t>
            </a:r>
          </a:p>
        </p:txBody>
      </p:sp>
    </p:spTree>
    <p:extLst>
      <p:ext uri="{BB962C8B-B14F-4D97-AF65-F5344CB8AC3E}">
        <p14:creationId xmlns:p14="http://schemas.microsoft.com/office/powerpoint/2010/main" val="2094024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htergrond: foto">
    <p:spTree>
      <p:nvGrpSpPr>
        <p:cNvPr id="1" name=""/>
        <p:cNvGrpSpPr/>
        <p:nvPr/>
      </p:nvGrpSpPr>
      <p:grpSpPr>
        <a:xfrm>
          <a:off x="0" y="0"/>
          <a:ext cx="0" cy="0"/>
          <a:chOff x="0" y="0"/>
          <a:chExt cx="0" cy="0"/>
        </a:xfrm>
      </p:grpSpPr>
      <p:pic>
        <p:nvPicPr>
          <p:cNvPr id="11" name="Afbeelding 10"/>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23" t="20261" r="-1" b="4991"/>
          <a:stretch/>
        </p:blipFill>
        <p:spPr>
          <a:xfrm>
            <a:off x="0" y="2276871"/>
            <a:ext cx="9148564" cy="4581129"/>
          </a:xfrm>
          <a:prstGeom prst="rect">
            <a:avLst/>
          </a:prstGeom>
        </p:spPr>
      </p:pic>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6016" y="559752"/>
            <a:ext cx="2769840" cy="564992"/>
          </a:xfrm>
          <a:prstGeom prst="rect">
            <a:avLst/>
          </a:prstGeom>
        </p:spPr>
      </p:pic>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auteurs</a:t>
            </a:r>
          </a:p>
        </p:txBody>
      </p:sp>
    </p:spTree>
    <p:extLst>
      <p:ext uri="{BB962C8B-B14F-4D97-AF65-F5344CB8AC3E}">
        <p14:creationId xmlns:p14="http://schemas.microsoft.com/office/powerpoint/2010/main" val="1586778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ber">
    <p:spTree>
      <p:nvGrpSpPr>
        <p:cNvPr id="1" name=""/>
        <p:cNvGrpSpPr/>
        <p:nvPr/>
      </p:nvGrpSpPr>
      <p:grpSpPr>
        <a:xfrm>
          <a:off x="0" y="0"/>
          <a:ext cx="0" cy="0"/>
          <a:chOff x="0" y="0"/>
          <a:chExt cx="0" cy="0"/>
        </a:xfrm>
      </p:grpSpPr>
      <p:sp>
        <p:nvSpPr>
          <p:cNvPr id="5" name="Rechthoek 4"/>
          <p:cNvSpPr/>
          <p:nvPr userDrawn="1"/>
        </p:nvSpPr>
        <p:spPr>
          <a:xfrm>
            <a:off x="0" y="5383"/>
            <a:ext cx="9144000" cy="6858000"/>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016" y="559752"/>
            <a:ext cx="2769840" cy="564992"/>
          </a:xfrm>
          <a:prstGeom prst="rect">
            <a:avLst/>
          </a:prstGeom>
        </p:spPr>
      </p:pic>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auteurs</a:t>
            </a:r>
          </a:p>
        </p:txBody>
      </p:sp>
    </p:spTree>
    <p:extLst>
      <p:ext uri="{BB962C8B-B14F-4D97-AF65-F5344CB8AC3E}">
        <p14:creationId xmlns:p14="http://schemas.microsoft.com/office/powerpoint/2010/main" val="23076702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sp>
        <p:nvSpPr>
          <p:cNvPr id="3" name="Rechthoek 2"/>
          <p:cNvSpPr/>
          <p:nvPr userDrawn="1"/>
        </p:nvSpPr>
        <p:spPr>
          <a:xfrm>
            <a:off x="0" y="2132856"/>
            <a:ext cx="9144000" cy="4725144"/>
          </a:xfrm>
          <a:prstGeom prst="rect">
            <a:avLst/>
          </a:prstGeom>
          <a:solidFill>
            <a:srgbClr val="D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1248" y="-4351498"/>
            <a:ext cx="25892920" cy="21079086"/>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016" y="559752"/>
            <a:ext cx="2769840" cy="564992"/>
          </a:xfrm>
          <a:prstGeom prst="rect">
            <a:avLst/>
          </a:prstGeom>
        </p:spPr>
      </p:pic>
      <p:sp>
        <p:nvSpPr>
          <p:cNvPr id="9" name="Tijdelijke aanduiding voor tekst 12"/>
          <p:cNvSpPr>
            <a:spLocks noGrp="1"/>
          </p:cNvSpPr>
          <p:nvPr>
            <p:ph type="body" sz="quarter" idx="13" hasCustomPrompt="1"/>
          </p:nvPr>
        </p:nvSpPr>
        <p:spPr>
          <a:xfrm>
            <a:off x="1187623" y="1412776"/>
            <a:ext cx="7092280" cy="566340"/>
          </a:xfrm>
          <a:prstGeom prst="rect">
            <a:avLst/>
          </a:prstGeom>
        </p:spPr>
        <p:txBody>
          <a:bodyPr/>
          <a:lstStyle>
            <a:lvl1pPr marL="0" indent="0" algn="l">
              <a:buNone/>
              <a:defRPr lang="nl-NL" sz="3200" b="1" kern="1200" dirty="0" smtClean="0">
                <a:solidFill>
                  <a:srgbClr val="006D8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Titel van de presentatie</a:t>
            </a:r>
          </a:p>
        </p:txBody>
      </p:sp>
      <p:sp>
        <p:nvSpPr>
          <p:cNvPr id="10"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Datum</a:t>
            </a:r>
          </a:p>
        </p:txBody>
      </p:sp>
      <p:sp>
        <p:nvSpPr>
          <p:cNvPr id="12" name="Tijdelijke aanduiding voor tekst 11"/>
          <p:cNvSpPr>
            <a:spLocks noGrp="1"/>
          </p:cNvSpPr>
          <p:nvPr>
            <p:ph type="body" sz="quarter" idx="14"/>
          </p:nvPr>
        </p:nvSpPr>
        <p:spPr>
          <a:xfrm>
            <a:off x="1763688" y="2348880"/>
            <a:ext cx="6985000" cy="4176464"/>
          </a:xfrm>
          <a:prstGeom prst="rect">
            <a:avLst/>
          </a:prstGeom>
        </p:spPr>
        <p:txBody>
          <a:bodyPr anchor="ctr"/>
          <a:lstStyle>
            <a:lvl1pPr marL="514350" indent="-514350">
              <a:spcBef>
                <a:spcPts val="1200"/>
              </a:spcBef>
              <a:buFont typeface="+mj-lt"/>
              <a:buAutoNum type="romanUcPeriod"/>
              <a:defRPr lang="nl-NL" sz="2400" b="1" kern="1200" dirty="0" smtClean="0">
                <a:solidFill>
                  <a:schemeClr val="tx1"/>
                </a:solidFill>
                <a:latin typeface="+mn-lt"/>
                <a:ea typeface="+mn-ea"/>
                <a:cs typeface="+mn-cs"/>
              </a:defRPr>
            </a:lvl1pPr>
            <a:lvl2pPr marL="914400" indent="-457200">
              <a:buFont typeface="+mj-lt"/>
              <a:buAutoNum type="alphaLcPeriod"/>
              <a:defRPr lang="nl-NL" sz="2400" kern="1200" dirty="0" smtClean="0">
                <a:solidFill>
                  <a:srgbClr val="006D86"/>
                </a:solidFill>
                <a:latin typeface="Calibri Light" pitchFamily="34" charset="0"/>
                <a:ea typeface="+mn-ea"/>
                <a:cs typeface="+mn-cs"/>
              </a:defRPr>
            </a:lvl2pPr>
            <a:lvl3pPr>
              <a:defRPr sz="2400">
                <a:solidFill>
                  <a:srgbClr val="8A1F38"/>
                </a:solidFill>
                <a:latin typeface="Calibri Light" pitchFamily="34" charset="0"/>
              </a:defRPr>
            </a:lvl3pPr>
          </a:lstStyle>
          <a:p>
            <a:pPr lvl="0"/>
            <a:r>
              <a:rPr lang="nl-NL" dirty="0" smtClean="0"/>
              <a:t>Klik om de modelstijlen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21637041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sp>
        <p:nvSpPr>
          <p:cNvPr id="3" name="Rechthoek 2"/>
          <p:cNvSpPr/>
          <p:nvPr userDrawn="1"/>
        </p:nvSpPr>
        <p:spPr>
          <a:xfrm>
            <a:off x="0" y="2132856"/>
            <a:ext cx="9144000" cy="4725144"/>
          </a:xfrm>
          <a:prstGeom prst="rect">
            <a:avLst/>
          </a:prstGeom>
          <a:solidFill>
            <a:srgbClr val="D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712" y="-1133450"/>
            <a:ext cx="14615878" cy="11898596"/>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016" y="559752"/>
            <a:ext cx="2769840" cy="564992"/>
          </a:xfrm>
          <a:prstGeom prst="rect">
            <a:avLst/>
          </a:prstGeom>
        </p:spPr>
      </p:pic>
      <p:sp>
        <p:nvSpPr>
          <p:cNvPr id="9" name="Tijdelijke aanduiding voor tekst 12"/>
          <p:cNvSpPr>
            <a:spLocks noGrp="1"/>
          </p:cNvSpPr>
          <p:nvPr>
            <p:ph type="body" sz="quarter" idx="13" hasCustomPrompt="1"/>
          </p:nvPr>
        </p:nvSpPr>
        <p:spPr>
          <a:xfrm>
            <a:off x="1187623" y="1412776"/>
            <a:ext cx="7092280" cy="566340"/>
          </a:xfrm>
          <a:prstGeom prst="rect">
            <a:avLst/>
          </a:prstGeom>
        </p:spPr>
        <p:txBody>
          <a:bodyPr/>
          <a:lstStyle>
            <a:lvl1pPr marL="0" indent="0" algn="l">
              <a:buNone/>
              <a:defRPr lang="nl-NL" sz="3200" b="1" kern="1200" dirty="0" smtClean="0">
                <a:solidFill>
                  <a:srgbClr val="006D8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Titel van de presentatie</a:t>
            </a:r>
          </a:p>
        </p:txBody>
      </p:sp>
      <p:sp>
        <p:nvSpPr>
          <p:cNvPr id="10"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smtClean="0"/>
              <a:t>Datum</a:t>
            </a:r>
          </a:p>
        </p:txBody>
      </p:sp>
      <p:sp>
        <p:nvSpPr>
          <p:cNvPr id="12" name="Tijdelijke aanduiding voor tekst 11"/>
          <p:cNvSpPr>
            <a:spLocks noGrp="1"/>
          </p:cNvSpPr>
          <p:nvPr>
            <p:ph type="body" sz="quarter" idx="14"/>
          </p:nvPr>
        </p:nvSpPr>
        <p:spPr>
          <a:xfrm>
            <a:off x="1763688" y="2348880"/>
            <a:ext cx="6985000" cy="4176464"/>
          </a:xfrm>
          <a:prstGeom prst="rect">
            <a:avLst/>
          </a:prstGeom>
        </p:spPr>
        <p:txBody>
          <a:bodyPr anchor="ctr"/>
          <a:lstStyle>
            <a:lvl1pPr marL="514350" indent="-514350">
              <a:spcBef>
                <a:spcPts val="1200"/>
              </a:spcBef>
              <a:buFont typeface="+mj-lt"/>
              <a:buAutoNum type="romanUcPeriod"/>
              <a:defRPr lang="nl-NL" sz="2400" b="1" kern="1200" dirty="0" smtClean="0">
                <a:solidFill>
                  <a:schemeClr val="tx1"/>
                </a:solidFill>
                <a:latin typeface="+mn-lt"/>
                <a:ea typeface="+mn-ea"/>
                <a:cs typeface="+mn-cs"/>
              </a:defRPr>
            </a:lvl1pPr>
            <a:lvl2pPr marL="914400" indent="-457200">
              <a:buFont typeface="+mj-lt"/>
              <a:buAutoNum type="alphaLcPeriod"/>
              <a:defRPr lang="nl-NL" sz="2400" kern="1200" dirty="0" smtClean="0">
                <a:solidFill>
                  <a:srgbClr val="006D86"/>
                </a:solidFill>
                <a:latin typeface="Calibri Light" pitchFamily="34" charset="0"/>
                <a:ea typeface="+mn-ea"/>
                <a:cs typeface="+mn-cs"/>
              </a:defRPr>
            </a:lvl2pPr>
            <a:lvl3pPr>
              <a:defRPr sz="2400">
                <a:solidFill>
                  <a:srgbClr val="8A1F38"/>
                </a:solidFill>
                <a:latin typeface="Calibri Light" pitchFamily="34" charset="0"/>
              </a:defRPr>
            </a:lvl3pPr>
          </a:lstStyle>
          <a:p>
            <a:pPr lvl="0"/>
            <a:r>
              <a:rPr lang="nl-NL" dirty="0" smtClean="0"/>
              <a:t>Klik om de modelstijlen te bewerken</a:t>
            </a:r>
          </a:p>
          <a:p>
            <a:pPr lvl="1"/>
            <a:r>
              <a:rPr lang="nl-NL" dirty="0" smtClean="0"/>
              <a:t>Tweede niveau</a:t>
            </a:r>
          </a:p>
          <a:p>
            <a:pPr lvl="2"/>
            <a:r>
              <a:rPr lang="nl-NL" dirty="0" smtClean="0"/>
              <a:t>Derde niveau</a:t>
            </a:r>
          </a:p>
        </p:txBody>
      </p:sp>
    </p:spTree>
    <p:extLst>
      <p:ext uri="{BB962C8B-B14F-4D97-AF65-F5344CB8AC3E}">
        <p14:creationId xmlns:p14="http://schemas.microsoft.com/office/powerpoint/2010/main" val="221241416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12" name="Rechthoek 11"/>
          <p:cNvSpPr/>
          <p:nvPr userDrawn="1"/>
        </p:nvSpPr>
        <p:spPr>
          <a:xfrm>
            <a:off x="0" y="0"/>
            <a:ext cx="9144000" cy="6872536"/>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7538" y="-4612582"/>
            <a:ext cx="23236784" cy="18914790"/>
          </a:xfrm>
          <a:prstGeom prst="rect">
            <a:avLst/>
          </a:prstGeom>
        </p:spPr>
      </p:pic>
      <p:pic>
        <p:nvPicPr>
          <p:cNvPr id="14" name="Afbeelding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016" y="559752"/>
            <a:ext cx="2769840" cy="566401"/>
          </a:xfrm>
          <a:prstGeom prst="rect">
            <a:avLst/>
          </a:prstGeom>
        </p:spPr>
      </p:pic>
      <p:sp>
        <p:nvSpPr>
          <p:cNvPr id="17" name="Tijdelijke aanduiding voor tekst 11"/>
          <p:cNvSpPr>
            <a:spLocks noGrp="1"/>
          </p:cNvSpPr>
          <p:nvPr>
            <p:ph type="body" sz="quarter" idx="14" hasCustomPrompt="1"/>
          </p:nvPr>
        </p:nvSpPr>
        <p:spPr bwMode="white">
          <a:xfrm>
            <a:off x="1259408" y="1844824"/>
            <a:ext cx="6985000" cy="4176464"/>
          </a:xfrm>
          <a:prstGeom prst="rect">
            <a:avLst/>
          </a:prstGeom>
        </p:spPr>
        <p:txBody>
          <a:bodyPr anchor="ctr"/>
          <a:lstStyle>
            <a:lvl1pPr marL="0" indent="0">
              <a:buFont typeface="+mj-lt"/>
              <a:buNone/>
              <a:defRPr lang="nl-NL" sz="2400" b="0" kern="1200" baseline="0" dirty="0" smtClean="0">
                <a:solidFill>
                  <a:schemeClr val="bg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smtClean="0"/>
              <a:t>Dankwoord  en contactgegevens</a:t>
            </a:r>
          </a:p>
        </p:txBody>
      </p:sp>
    </p:spTree>
    <p:extLst>
      <p:ext uri="{BB962C8B-B14F-4D97-AF65-F5344CB8AC3E}">
        <p14:creationId xmlns:p14="http://schemas.microsoft.com/office/powerpoint/2010/main" val="34223915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smtClean="0"/>
              <a:t>Subtitel</a:t>
            </a:r>
          </a:p>
        </p:txBody>
      </p:sp>
      <p:sp>
        <p:nvSpPr>
          <p:cNvPr id="10"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299117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smtClean="0"/>
              <a:t>Subtitel</a:t>
            </a:r>
          </a:p>
        </p:txBody>
      </p:sp>
      <p:sp>
        <p:nvSpPr>
          <p:cNvPr id="12"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688233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smtClean="0"/>
              <a:t>Subtitel</a:t>
            </a:r>
          </a:p>
        </p:txBody>
      </p:sp>
      <p:sp>
        <p:nvSpPr>
          <p:cNvPr id="10"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2" name="Groep 11"/>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2577469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smtClean="0"/>
              <a:t>Subtitel</a:t>
            </a:r>
          </a:p>
        </p:txBody>
      </p:sp>
      <p:sp>
        <p:nvSpPr>
          <p:cNvPr id="12"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40722761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0"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20766383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2"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32263997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grpSp>
        <p:nvGrpSpPr>
          <p:cNvPr id="10" name="Groep 9"/>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41745399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grpSp>
        <p:nvGrpSpPr>
          <p:cNvPr id="7" name="Groep 6"/>
          <p:cNvGrpSpPr/>
          <p:nvPr userDrawn="1"/>
        </p:nvGrpSpPr>
        <p:grpSpPr>
          <a:xfrm>
            <a:off x="395536" y="449664"/>
            <a:ext cx="792088" cy="792088"/>
            <a:chOff x="755576" y="574254"/>
            <a:chExt cx="792088" cy="792088"/>
          </a:xfrm>
        </p:grpSpPr>
        <p:sp>
          <p:nvSpPr>
            <p:cNvPr id="8" name="Rechthoek 7"/>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smtClean="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smtClean="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24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24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24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24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2400" kern="1200" dirty="0" smtClean="0">
                <a:solidFill>
                  <a:schemeClr val="tx1"/>
                </a:solidFill>
                <a:latin typeface="Calibri Light" pitchFamily="34" charset="0"/>
                <a:ea typeface="+mn-ea"/>
                <a:cs typeface="+mn-cs"/>
              </a:defRPr>
            </a:lvl5pPr>
          </a:lstStyle>
          <a:p>
            <a:pPr lvl="0"/>
            <a:r>
              <a:rPr lang="nl-NL" dirty="0" smtClean="0"/>
              <a:t>tekst</a:t>
            </a:r>
          </a:p>
          <a:p>
            <a:pPr lvl="1"/>
            <a:r>
              <a:rPr lang="nl-NL" dirty="0" smtClean="0"/>
              <a:t>Tweede niveau</a:t>
            </a:r>
          </a:p>
          <a:p>
            <a:pPr lvl="2"/>
            <a:r>
              <a:rPr lang="nl-NL" dirty="0" smtClean="0"/>
              <a:t>Derde niveau</a:t>
            </a:r>
          </a:p>
          <a:p>
            <a:pPr lvl="3"/>
            <a:r>
              <a:rPr lang="nl-NL" dirty="0" smtClean="0"/>
              <a:t>Vierde niveau</a:t>
            </a:r>
          </a:p>
          <a:p>
            <a:pPr lvl="4"/>
            <a:r>
              <a:rPr lang="nl-NL" dirty="0" err="1" smtClean="0"/>
              <a:t>fdsfsdf</a:t>
            </a:r>
            <a:endParaRPr lang="nl-NL" dirty="0" smtClean="0"/>
          </a:p>
        </p:txBody>
      </p:sp>
    </p:spTree>
    <p:extLst>
      <p:ext uri="{BB962C8B-B14F-4D97-AF65-F5344CB8AC3E}">
        <p14:creationId xmlns:p14="http://schemas.microsoft.com/office/powerpoint/2010/main" val="38261739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217877"/>
      </p:ext>
    </p:extLst>
  </p:cSld>
  <p:clrMap bg1="lt1" tx1="dk1" bg2="lt2" tx2="dk2" accent1="accent1" accent2="accent2" accent3="accent3" accent4="accent4" accent5="accent5" accent6="accent6" hlink="hlink" folHlink="folHlink"/>
  <p:sldLayoutIdLst>
    <p:sldLayoutId id="214748365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924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999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539502"/>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0"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82566"/>
      </p:ext>
    </p:extLst>
  </p:cSld>
  <p:clrMap bg1="lt1" tx1="dk1" bg2="lt2" tx2="dk2" accent1="accent1" accent2="accent2" accent3="accent3" accent4="accent4" accent5="accent5" accent6="accent6" hlink="hlink" folHlink="folHlink"/>
  <p:sldLayoutIdLst>
    <p:sldLayoutId id="2147483685" r:id="rId1"/>
    <p:sldLayoutId id="2147483686"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567684"/>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BE" dirty="0" smtClean="0"/>
              <a:t>4 juni 2018</a:t>
            </a:r>
            <a:endParaRPr lang="nl-BE" dirty="0"/>
          </a:p>
        </p:txBody>
      </p:sp>
      <p:sp>
        <p:nvSpPr>
          <p:cNvPr id="3" name="Tijdelijke aanduiding voor tekst 2"/>
          <p:cNvSpPr>
            <a:spLocks noGrp="1"/>
          </p:cNvSpPr>
          <p:nvPr>
            <p:ph type="body" sz="quarter" idx="11"/>
          </p:nvPr>
        </p:nvSpPr>
        <p:spPr/>
        <p:txBody>
          <a:bodyPr/>
          <a:lstStyle/>
          <a:p>
            <a:endParaRPr lang="nl-BE" dirty="0"/>
          </a:p>
        </p:txBody>
      </p:sp>
      <p:sp>
        <p:nvSpPr>
          <p:cNvPr id="4" name="Tijdelijke aanduiding voor tekst 3"/>
          <p:cNvSpPr>
            <a:spLocks noGrp="1"/>
          </p:cNvSpPr>
          <p:nvPr>
            <p:ph type="body" sz="quarter" idx="12"/>
          </p:nvPr>
        </p:nvSpPr>
        <p:spPr/>
        <p:txBody>
          <a:bodyPr/>
          <a:lstStyle/>
          <a:p>
            <a:endParaRPr lang="nl-BE" dirty="0"/>
          </a:p>
        </p:txBody>
      </p:sp>
      <p:sp>
        <p:nvSpPr>
          <p:cNvPr id="5" name="Tijdelijke aanduiding voor tekst 4"/>
          <p:cNvSpPr>
            <a:spLocks noGrp="1"/>
          </p:cNvSpPr>
          <p:nvPr>
            <p:ph type="body" sz="quarter" idx="13"/>
          </p:nvPr>
        </p:nvSpPr>
        <p:spPr/>
        <p:txBody>
          <a:bodyPr/>
          <a:lstStyle/>
          <a:p>
            <a:r>
              <a:rPr lang="nl-BE" dirty="0" smtClean="0"/>
              <a:t>De woonmeter</a:t>
            </a:r>
            <a:endParaRPr lang="nl-BE" dirty="0"/>
          </a:p>
        </p:txBody>
      </p:sp>
      <p:sp>
        <p:nvSpPr>
          <p:cNvPr id="6" name="Tijdelijke aanduiding voor tekst 5"/>
          <p:cNvSpPr>
            <a:spLocks noGrp="1"/>
          </p:cNvSpPr>
          <p:nvPr>
            <p:ph type="body" sz="quarter" idx="14"/>
          </p:nvPr>
        </p:nvSpPr>
        <p:spPr/>
        <p:txBody>
          <a:bodyPr/>
          <a:lstStyle/>
          <a:p>
            <a:r>
              <a:rPr lang="nl-BE" dirty="0" smtClean="0"/>
              <a:t>Leen Smets</a:t>
            </a:r>
            <a:endParaRPr lang="nl-BE" dirty="0"/>
          </a:p>
        </p:txBody>
      </p:sp>
    </p:spTree>
    <p:extLst>
      <p:ext uri="{BB962C8B-B14F-4D97-AF65-F5344CB8AC3E}">
        <p14:creationId xmlns:p14="http://schemas.microsoft.com/office/powerpoint/2010/main" val="255760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Vier vuistregels in beeld</a:t>
            </a:r>
            <a:endParaRPr lang="nl-BE" dirty="0"/>
          </a:p>
        </p:txBody>
      </p:sp>
      <p:pic>
        <p:nvPicPr>
          <p:cNvPr id="2050" name="Picture 2"/>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l="40134" t="52925" r="27107" b="16921"/>
          <a:stretch/>
        </p:blipFill>
        <p:spPr bwMode="auto">
          <a:xfrm>
            <a:off x="1475655" y="1628800"/>
            <a:ext cx="5983157"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97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tekst 2"/>
          <p:cNvSpPr>
            <a:spLocks noGrp="1"/>
          </p:cNvSpPr>
          <p:nvPr>
            <p:ph type="body" sz="quarter" idx="10"/>
          </p:nvPr>
        </p:nvSpPr>
        <p:spPr/>
        <p:txBody>
          <a:bodyPr/>
          <a:lstStyle/>
          <a:p>
            <a:r>
              <a:rPr lang="nl-BE" dirty="0" smtClean="0"/>
              <a:t>Verwarmen ≠ Verarmen</a:t>
            </a:r>
            <a:endParaRPr lang="nl-BE" dirty="0"/>
          </a:p>
        </p:txBody>
      </p:sp>
      <p:sp>
        <p:nvSpPr>
          <p:cNvPr id="4" name="Tijdelijke aanduiding voor tekst 3"/>
          <p:cNvSpPr>
            <a:spLocks noGrp="1"/>
          </p:cNvSpPr>
          <p:nvPr>
            <p:ph type="body" sz="quarter" idx="11"/>
          </p:nvPr>
        </p:nvSpPr>
        <p:spPr/>
        <p:txBody>
          <a:bodyPr/>
          <a:lstStyle/>
          <a:p>
            <a:r>
              <a:rPr lang="nl-BE" dirty="0" smtClean="0"/>
              <a:t>De begeleiding</a:t>
            </a:r>
            <a:endParaRPr lang="nl-BE" dirty="0"/>
          </a:p>
        </p:txBody>
      </p:sp>
      <p:sp>
        <p:nvSpPr>
          <p:cNvPr id="5" name="Tijdelijke aanduiding voor inhoud 4"/>
          <p:cNvSpPr>
            <a:spLocks noGrp="1"/>
          </p:cNvSpPr>
          <p:nvPr>
            <p:ph sz="quarter" idx="12"/>
          </p:nvPr>
        </p:nvSpPr>
        <p:spPr/>
        <p:txBody>
          <a:bodyPr/>
          <a:lstStyle/>
          <a:p>
            <a:pPr marL="342900" indent="-342900">
              <a:buFont typeface="Arial" panose="020B0604020202020204" pitchFamily="34" charset="0"/>
              <a:buChar char="•"/>
            </a:pPr>
            <a:r>
              <a:rPr lang="nl-BE" dirty="0" smtClean="0"/>
              <a:t>50 </a:t>
            </a:r>
            <a:r>
              <a:rPr lang="nl-BE" dirty="0"/>
              <a:t>gezinnen</a:t>
            </a:r>
          </a:p>
          <a:p>
            <a:pPr marL="342900" indent="-342900">
              <a:buFont typeface="Arial" panose="020B0604020202020204" pitchFamily="34" charset="0"/>
              <a:buChar char="•"/>
            </a:pPr>
            <a:r>
              <a:rPr lang="nl-BE" dirty="0" smtClean="0"/>
              <a:t>Traject</a:t>
            </a:r>
          </a:p>
          <a:p>
            <a:pPr marL="819150" lvl="1" indent="-457200">
              <a:buFont typeface="+mj-lt"/>
              <a:buAutoNum type="arabicPeriod"/>
            </a:pPr>
            <a:r>
              <a:rPr lang="nl-BE" dirty="0" smtClean="0"/>
              <a:t>Vorming </a:t>
            </a:r>
            <a:r>
              <a:rPr lang="nl-BE" dirty="0"/>
              <a:t>voor de deelnemers</a:t>
            </a:r>
          </a:p>
          <a:p>
            <a:pPr marL="819150" lvl="1" indent="-457200">
              <a:buFont typeface="+mj-lt"/>
              <a:buAutoNum type="arabicPeriod"/>
            </a:pPr>
            <a:r>
              <a:rPr lang="nl-BE" dirty="0"/>
              <a:t>Energiescan</a:t>
            </a:r>
          </a:p>
          <a:p>
            <a:pPr marL="819150" lvl="1" indent="-457200">
              <a:buFont typeface="+mj-lt"/>
              <a:buAutoNum type="arabicPeriod"/>
            </a:pPr>
            <a:r>
              <a:rPr lang="nl-BE" dirty="0"/>
              <a:t>Huisbezoek maatschappelijk werker</a:t>
            </a:r>
          </a:p>
          <a:p>
            <a:pPr marL="819150" lvl="1" indent="-457200">
              <a:buFont typeface="+mj-lt"/>
              <a:buAutoNum type="arabicPeriod"/>
            </a:pPr>
            <a:r>
              <a:rPr lang="nl-BE" dirty="0"/>
              <a:t>Opvolgscan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14" y="0"/>
            <a:ext cx="3859213"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617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De bevraging</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1026"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083623" y="2276872"/>
            <a:ext cx="8124901"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06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De bevraging</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2050"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539552" y="2204864"/>
            <a:ext cx="810672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575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De bevraging</a:t>
            </a:r>
            <a:endParaRPr lang="nl-BE" dirty="0"/>
          </a:p>
        </p:txBody>
      </p:sp>
      <p:sp>
        <p:nvSpPr>
          <p:cNvPr id="4" name="Tijdelijke aanduiding voor tekst 3"/>
          <p:cNvSpPr>
            <a:spLocks noGrp="1"/>
          </p:cNvSpPr>
          <p:nvPr>
            <p:ph type="body" sz="quarter" idx="11"/>
          </p:nvPr>
        </p:nvSpPr>
        <p:spPr/>
        <p:txBody>
          <a:bodyPr/>
          <a:lstStyle/>
          <a:p>
            <a:endParaRPr lang="nl-BE"/>
          </a:p>
        </p:txBody>
      </p:sp>
      <p:sp>
        <p:nvSpPr>
          <p:cNvPr id="5" name="Tijdelijke aanduiding voor inhoud 4"/>
          <p:cNvSpPr>
            <a:spLocks noGrp="1"/>
          </p:cNvSpPr>
          <p:nvPr>
            <p:ph sz="quarter" idx="12"/>
          </p:nvPr>
        </p:nvSpPr>
        <p:spPr/>
        <p:txBody>
          <a:bodyPr/>
          <a:lstStyle/>
          <a:p>
            <a:endParaRPr lang="nl-B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276872"/>
            <a:ext cx="830764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586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De bevraging</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4098"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251520" y="2204864"/>
            <a:ext cx="833412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49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Bevindingen</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6146"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950860" y="1772816"/>
            <a:ext cx="6136162" cy="330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66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Bevindingen</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7170"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475656" y="1988840"/>
            <a:ext cx="4608512" cy="306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560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Bevindingen</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8194"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547664" y="2132856"/>
            <a:ext cx="3683752"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645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Bevindingen</a:t>
            </a:r>
            <a:endParaRPr lang="nl-BE" dirty="0"/>
          </a:p>
        </p:txBody>
      </p:sp>
      <p:sp>
        <p:nvSpPr>
          <p:cNvPr id="4" name="Tijdelijke aanduiding voor tekst 3"/>
          <p:cNvSpPr>
            <a:spLocks noGrp="1"/>
          </p:cNvSpPr>
          <p:nvPr>
            <p:ph type="body" sz="quarter" idx="11"/>
          </p:nvPr>
        </p:nvSpPr>
        <p:spPr>
          <a:xfrm>
            <a:off x="1403648" y="2708920"/>
            <a:ext cx="2736304" cy="2664296"/>
          </a:xfrm>
        </p:spPr>
        <p:txBody>
          <a:bodyPr/>
          <a:lstStyle/>
          <a:p>
            <a:r>
              <a:rPr lang="nl-BE" dirty="0" smtClean="0"/>
              <a:t>De slaagkansen verhogen met een sterk lokaal partnerschap</a:t>
            </a:r>
            <a:endParaRPr lang="nl-BE" dirty="0"/>
          </a:p>
        </p:txBody>
      </p:sp>
      <p:pic>
        <p:nvPicPr>
          <p:cNvPr id="6" name="Picture 2"/>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l="24129" r="21522"/>
          <a:stretch/>
        </p:blipFill>
        <p:spPr bwMode="auto">
          <a:xfrm>
            <a:off x="4346707" y="260648"/>
            <a:ext cx="4780767"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537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lstStyle/>
          <a:p>
            <a:r>
              <a:rPr lang="nl-BE" dirty="0" smtClean="0"/>
              <a:t>Inhoud</a:t>
            </a:r>
            <a:endParaRPr lang="nl-BE" dirty="0"/>
          </a:p>
        </p:txBody>
      </p:sp>
      <p:sp>
        <p:nvSpPr>
          <p:cNvPr id="3" name="Tijdelijke aanduiding voor tekst 2"/>
          <p:cNvSpPr>
            <a:spLocks noGrp="1"/>
          </p:cNvSpPr>
          <p:nvPr>
            <p:ph type="body" sz="quarter" idx="10"/>
          </p:nvPr>
        </p:nvSpPr>
        <p:spPr/>
        <p:txBody>
          <a:bodyPr/>
          <a:lstStyle/>
          <a:p>
            <a:r>
              <a:rPr lang="nl-BE" dirty="0" smtClean="0"/>
              <a:t>18/09/2017</a:t>
            </a:r>
            <a:endParaRPr lang="nl-BE" dirty="0"/>
          </a:p>
        </p:txBody>
      </p:sp>
      <p:sp>
        <p:nvSpPr>
          <p:cNvPr id="4" name="Tijdelijke aanduiding voor tekst 3"/>
          <p:cNvSpPr>
            <a:spLocks noGrp="1"/>
          </p:cNvSpPr>
          <p:nvPr>
            <p:ph type="body" sz="quarter" idx="14"/>
          </p:nvPr>
        </p:nvSpPr>
        <p:spPr/>
        <p:txBody>
          <a:bodyPr/>
          <a:lstStyle/>
          <a:p>
            <a:r>
              <a:rPr lang="nl-BE" dirty="0" smtClean="0"/>
              <a:t>Wat is de woonmeter? </a:t>
            </a:r>
          </a:p>
          <a:p>
            <a:r>
              <a:rPr lang="nl-BE" dirty="0" smtClean="0"/>
              <a:t>Wat zien we in de praktijk?</a:t>
            </a:r>
          </a:p>
          <a:p>
            <a:r>
              <a:rPr lang="nl-BE" dirty="0" smtClean="0"/>
              <a:t>Welke oplossing koppelen we aan de praktijk? </a:t>
            </a:r>
          </a:p>
          <a:p>
            <a:r>
              <a:rPr lang="nl-BE" dirty="0" smtClean="0"/>
              <a:t>De bevraging</a:t>
            </a:r>
          </a:p>
          <a:p>
            <a:r>
              <a:rPr lang="nl-BE" dirty="0" smtClean="0"/>
              <a:t>Bevindingen</a:t>
            </a:r>
          </a:p>
          <a:p>
            <a:r>
              <a:rPr lang="nl-BE" dirty="0" smtClean="0"/>
              <a:t>Aan de slag</a:t>
            </a:r>
          </a:p>
          <a:p>
            <a:r>
              <a:rPr lang="nl-BE" dirty="0" smtClean="0"/>
              <a:t>Eenmalige groepsaankoop</a:t>
            </a:r>
            <a:endParaRPr lang="nl-BE" dirty="0"/>
          </a:p>
        </p:txBody>
      </p:sp>
    </p:spTree>
    <p:extLst>
      <p:ext uri="{BB962C8B-B14F-4D97-AF65-F5344CB8AC3E}">
        <p14:creationId xmlns:p14="http://schemas.microsoft.com/office/powerpoint/2010/main" val="2963011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Bevindingen</a:t>
            </a:r>
            <a:endParaRPr lang="nl-BE" dirty="0"/>
          </a:p>
        </p:txBody>
      </p:sp>
      <p:sp>
        <p:nvSpPr>
          <p:cNvPr id="4" name="Tijdelijke aanduiding voor tekst 3"/>
          <p:cNvSpPr>
            <a:spLocks noGrp="1"/>
          </p:cNvSpPr>
          <p:nvPr>
            <p:ph type="body" sz="quarter" idx="11"/>
          </p:nvPr>
        </p:nvSpPr>
        <p:spPr/>
        <p:txBody>
          <a:bodyPr/>
          <a:lstStyle/>
          <a:p>
            <a:endParaRPr lang="nl-BE"/>
          </a:p>
        </p:txBody>
      </p:sp>
      <p:sp>
        <p:nvSpPr>
          <p:cNvPr id="5" name="Tijdelijke aanduiding voor inhoud 4"/>
          <p:cNvSpPr>
            <a:spLocks noGrp="1"/>
          </p:cNvSpPr>
          <p:nvPr>
            <p:ph sz="quarter" idx="12"/>
          </p:nvPr>
        </p:nvSpPr>
        <p:spPr/>
        <p:txBody>
          <a:bodyPr/>
          <a:lstStyle/>
          <a:p>
            <a:pPr marL="342900" indent="-342900">
              <a:buFont typeface="Arial" panose="020B0604020202020204" pitchFamily="34" charset="0"/>
              <a:buChar char="•"/>
            </a:pPr>
            <a:r>
              <a:rPr lang="nl-BE" dirty="0" smtClean="0"/>
              <a:t>Toeleiding</a:t>
            </a:r>
          </a:p>
          <a:p>
            <a:pPr marL="342900" indent="-342900">
              <a:buFont typeface="Arial" panose="020B0604020202020204" pitchFamily="34" charset="0"/>
              <a:buChar char="•"/>
            </a:pPr>
            <a:r>
              <a:rPr lang="nl-BE" dirty="0" smtClean="0"/>
              <a:t>Weinig effect in nieuwbouw</a:t>
            </a:r>
          </a:p>
          <a:p>
            <a:pPr marL="342900" indent="-342900">
              <a:buFont typeface="Arial" panose="020B0604020202020204" pitchFamily="34" charset="0"/>
              <a:buChar char="•"/>
            </a:pPr>
            <a:r>
              <a:rPr lang="nl-BE" dirty="0" err="1" smtClean="0"/>
              <a:t>EnergieID</a:t>
            </a:r>
            <a:r>
              <a:rPr lang="nl-BE" dirty="0" smtClean="0"/>
              <a:t>: te korte periode, te weinig referentiegegevens</a:t>
            </a:r>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546" y="0"/>
            <a:ext cx="36861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615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Aan de slag</a:t>
            </a:r>
            <a:endParaRPr lang="nl-BE" dirty="0"/>
          </a:p>
        </p:txBody>
      </p:sp>
      <p:sp>
        <p:nvSpPr>
          <p:cNvPr id="4" name="Tijdelijke aanduiding voor inhoud 3"/>
          <p:cNvSpPr>
            <a:spLocks noGrp="1"/>
          </p:cNvSpPr>
          <p:nvPr>
            <p:ph sz="quarter" idx="12"/>
          </p:nvPr>
        </p:nvSpPr>
        <p:spPr/>
        <p:txBody>
          <a:bodyPr/>
          <a:lstStyle/>
          <a:p>
            <a:endParaRPr lang="nl-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298" y="2124721"/>
            <a:ext cx="4998677" cy="337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463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 de slag</a:t>
            </a:r>
            <a:endParaRPr lang="nl-BE" dirty="0"/>
          </a:p>
        </p:txBody>
      </p:sp>
      <p:sp>
        <p:nvSpPr>
          <p:cNvPr id="3" name="Tijdelijke aanduiding voor tekst 2"/>
          <p:cNvSpPr>
            <a:spLocks noGrp="1"/>
          </p:cNvSpPr>
          <p:nvPr>
            <p:ph type="body" sz="quarter" idx="10"/>
          </p:nvPr>
        </p:nvSpPr>
        <p:spPr/>
        <p:txBody>
          <a:bodyPr/>
          <a:lstStyle/>
          <a:p>
            <a:r>
              <a:rPr lang="nl-BE" dirty="0" smtClean="0"/>
              <a:t>1. De woonmeter bij woon- en budgetbegeleiding</a:t>
            </a:r>
            <a:endParaRPr lang="nl-BE" dirty="0"/>
          </a:p>
        </p:txBody>
      </p:sp>
      <p:sp>
        <p:nvSpPr>
          <p:cNvPr id="4" name="Tijdelijke aanduiding voor tekst 3"/>
          <p:cNvSpPr>
            <a:spLocks noGrp="1"/>
          </p:cNvSpPr>
          <p:nvPr>
            <p:ph type="body" sz="quarter" idx="11"/>
          </p:nvPr>
        </p:nvSpPr>
        <p:spPr/>
        <p:txBody>
          <a:bodyPr/>
          <a:lstStyle/>
          <a:p>
            <a:endParaRPr lang="nl-BE"/>
          </a:p>
        </p:txBody>
      </p:sp>
      <p:pic>
        <p:nvPicPr>
          <p:cNvPr id="2050"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1475656" y="2132856"/>
            <a:ext cx="4773839" cy="317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075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De woonmeter in de praktijk</a:t>
            </a:r>
            <a:endParaRPr lang="nl-BE" dirty="0"/>
          </a:p>
        </p:txBody>
      </p:sp>
      <p:sp>
        <p:nvSpPr>
          <p:cNvPr id="3" name="Tijdelijke aanduiding voor tekst 2"/>
          <p:cNvSpPr>
            <a:spLocks noGrp="1"/>
          </p:cNvSpPr>
          <p:nvPr>
            <p:ph type="body" sz="quarter" idx="10"/>
          </p:nvPr>
        </p:nvSpPr>
        <p:spPr/>
        <p:txBody>
          <a:bodyPr/>
          <a:lstStyle/>
          <a:p>
            <a:r>
              <a:rPr lang="nl-BE" dirty="0" smtClean="0">
                <a:solidFill>
                  <a:schemeClr val="accent3">
                    <a:lumMod val="75000"/>
                  </a:schemeClr>
                </a:solidFill>
              </a:rPr>
              <a:t>Koppeling met lopende trajecten binnen het OCMW (OCMW Retie en OCMW Dessel)</a:t>
            </a:r>
            <a:endParaRPr lang="nl-BE" dirty="0">
              <a:solidFill>
                <a:schemeClr val="accent3">
                  <a:lumMod val="75000"/>
                </a:schemeClr>
              </a:solidFill>
            </a:endParaRPr>
          </a:p>
        </p:txBody>
      </p:sp>
      <p:sp>
        <p:nvSpPr>
          <p:cNvPr id="4" name="Tijdelijke aanduiding voor inhoud 3"/>
          <p:cNvSpPr>
            <a:spLocks noGrp="1"/>
          </p:cNvSpPr>
          <p:nvPr>
            <p:ph sz="quarter" idx="12"/>
          </p:nvPr>
        </p:nvSpPr>
        <p:spPr/>
        <p:txBody>
          <a:bodyPr/>
          <a:lstStyle/>
          <a:p>
            <a:pPr lvl="1"/>
            <a:r>
              <a:rPr lang="nl-BE" dirty="0" smtClean="0"/>
              <a:t>Samenaankoop groene energie</a:t>
            </a:r>
          </a:p>
          <a:p>
            <a:pPr lvl="1"/>
            <a:r>
              <a:rPr lang="nl-BE" dirty="0" smtClean="0"/>
              <a:t>Dossiers budgetbegeleiding en -beheer</a:t>
            </a:r>
          </a:p>
          <a:p>
            <a:pPr lvl="1"/>
            <a:r>
              <a:rPr lang="nl-BE" dirty="0" smtClean="0"/>
              <a:t>Andere lopende dossiers binnen het OCMW</a:t>
            </a:r>
            <a:endParaRPr lang="nl-BE" dirty="0"/>
          </a:p>
          <a:p>
            <a:endParaRPr lang="nl-B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547043"/>
            <a:ext cx="2545457" cy="228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864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 de slag</a:t>
            </a:r>
            <a:endParaRPr lang="nl-BE" dirty="0"/>
          </a:p>
        </p:txBody>
      </p:sp>
      <p:sp>
        <p:nvSpPr>
          <p:cNvPr id="3" name="Tijdelijke aanduiding voor tekst 2"/>
          <p:cNvSpPr>
            <a:spLocks noGrp="1"/>
          </p:cNvSpPr>
          <p:nvPr>
            <p:ph type="body" sz="quarter" idx="10"/>
          </p:nvPr>
        </p:nvSpPr>
        <p:spPr/>
        <p:txBody>
          <a:bodyPr/>
          <a:lstStyle/>
          <a:p>
            <a:r>
              <a:rPr lang="nl-BE" dirty="0" smtClean="0">
                <a:solidFill>
                  <a:schemeClr val="accent3">
                    <a:lumMod val="75000"/>
                  </a:schemeClr>
                </a:solidFill>
              </a:rPr>
              <a:t>Woonmeter als beloning (OCMW Balen)</a:t>
            </a:r>
            <a:endParaRPr lang="nl-BE" dirty="0">
              <a:solidFill>
                <a:schemeClr val="accent3">
                  <a:lumMod val="75000"/>
                </a:schemeClr>
              </a:solidFill>
            </a:endParaRPr>
          </a:p>
        </p:txBody>
      </p:sp>
      <p:sp>
        <p:nvSpPr>
          <p:cNvPr id="4" name="Tijdelijke aanduiding voor tekst 3"/>
          <p:cNvSpPr>
            <a:spLocks noGrp="1"/>
          </p:cNvSpPr>
          <p:nvPr>
            <p:ph type="body" sz="quarter" idx="11"/>
          </p:nvPr>
        </p:nvSpPr>
        <p:spPr/>
        <p:txBody>
          <a:bodyPr/>
          <a:lstStyle/>
          <a:p>
            <a:endParaRPr lang="nl-BE" dirty="0"/>
          </a:p>
        </p:txBody>
      </p:sp>
      <p:sp>
        <p:nvSpPr>
          <p:cNvPr id="5" name="Tijdelijke aanduiding voor inhoud 4"/>
          <p:cNvSpPr>
            <a:spLocks noGrp="1"/>
          </p:cNvSpPr>
          <p:nvPr>
            <p:ph sz="quarter" idx="12"/>
          </p:nvPr>
        </p:nvSpPr>
        <p:spPr/>
        <p:txBody>
          <a:bodyPr/>
          <a:lstStyle/>
          <a:p>
            <a:r>
              <a:rPr lang="nl-BE" dirty="0" smtClean="0"/>
              <a:t>Stappenplan voor </a:t>
            </a:r>
            <a:r>
              <a:rPr lang="nl-BE" dirty="0" err="1" smtClean="0"/>
              <a:t>MA’ers</a:t>
            </a:r>
            <a:r>
              <a:rPr lang="nl-BE" dirty="0" smtClean="0"/>
              <a:t> en cliënten: </a:t>
            </a:r>
          </a:p>
          <a:p>
            <a:pPr marL="342900" indent="-342900">
              <a:buFont typeface="Arial" panose="020B0604020202020204" pitchFamily="34" charset="0"/>
              <a:buChar char="•"/>
            </a:pPr>
            <a:r>
              <a:rPr lang="nl-BE" dirty="0" smtClean="0"/>
              <a:t>Sociaal tarief nakijken</a:t>
            </a:r>
          </a:p>
          <a:p>
            <a:pPr marL="342900" indent="-342900">
              <a:buFont typeface="Arial" panose="020B0604020202020204" pitchFamily="34" charset="0"/>
              <a:buChar char="•"/>
            </a:pPr>
            <a:r>
              <a:rPr lang="nl-BE" dirty="0" smtClean="0"/>
              <a:t>Energiescan aanvragen</a:t>
            </a:r>
          </a:p>
          <a:p>
            <a:pPr marL="342900" indent="-342900">
              <a:buFont typeface="Arial" panose="020B0604020202020204" pitchFamily="34" charset="0"/>
              <a:buChar char="•"/>
            </a:pPr>
            <a:r>
              <a:rPr lang="nl-BE" dirty="0" smtClean="0"/>
              <a:t>Vriend van de thermostaat aanvragen</a:t>
            </a:r>
          </a:p>
          <a:p>
            <a:pPr marL="342900" indent="-342900">
              <a:buFont typeface="Arial" panose="020B0604020202020204" pitchFamily="34" charset="0"/>
              <a:buChar char="•"/>
            </a:pPr>
            <a:r>
              <a:rPr lang="nl-BE" dirty="0" smtClean="0"/>
              <a:t>V-test of groepsaankoop groene stroom of groepsaankoop mazout</a:t>
            </a:r>
          </a:p>
          <a:p>
            <a:pPr marL="342900" indent="-342900">
              <a:buFont typeface="Arial" panose="020B0604020202020204" pitchFamily="34" charset="0"/>
              <a:buChar char="•"/>
            </a:pPr>
            <a:endParaRPr lang="nl-BE"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700808"/>
            <a:ext cx="2953504" cy="1992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37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De woonmeter in de praktijk</a:t>
            </a:r>
            <a:endParaRPr lang="nl-BE" dirty="0"/>
          </a:p>
        </p:txBody>
      </p:sp>
      <p:sp>
        <p:nvSpPr>
          <p:cNvPr id="3" name="Tijdelijke aanduiding voor tekst 2"/>
          <p:cNvSpPr>
            <a:spLocks noGrp="1"/>
          </p:cNvSpPr>
          <p:nvPr>
            <p:ph type="body" sz="quarter" idx="10"/>
          </p:nvPr>
        </p:nvSpPr>
        <p:spPr/>
        <p:txBody>
          <a:bodyPr/>
          <a:lstStyle/>
          <a:p>
            <a:r>
              <a:rPr lang="nl-BE" dirty="0" smtClean="0">
                <a:solidFill>
                  <a:schemeClr val="accent3">
                    <a:lumMod val="75000"/>
                  </a:schemeClr>
                </a:solidFill>
              </a:rPr>
              <a:t>Gezinnen uit LOI ontvangen een woonmeter wanneer ze verhuizen (OCMW Retie)</a:t>
            </a:r>
            <a:endParaRPr lang="nl-BE" dirty="0">
              <a:solidFill>
                <a:schemeClr val="accent3">
                  <a:lumMod val="75000"/>
                </a:schemeClr>
              </a:solidFill>
            </a:endParaRPr>
          </a:p>
        </p:txBody>
      </p:sp>
      <p:sp>
        <p:nvSpPr>
          <p:cNvPr id="4" name="Tijdelijke aanduiding voor inhoud 3"/>
          <p:cNvSpPr>
            <a:spLocks noGrp="1"/>
          </p:cNvSpPr>
          <p:nvPr>
            <p:ph sz="quarter" idx="12"/>
          </p:nvPr>
        </p:nvSpPr>
        <p:spPr/>
        <p:txBody>
          <a:bodyPr/>
          <a:lstStyle/>
          <a:p>
            <a:pPr marL="342900" indent="-342900">
              <a:buFont typeface="Arial" panose="020B0604020202020204" pitchFamily="34" charset="0"/>
              <a:buChar char="•"/>
            </a:pPr>
            <a:r>
              <a:rPr lang="nl-BE" dirty="0" smtClean="0"/>
              <a:t>Preventieve maatregel:</a:t>
            </a:r>
          </a:p>
          <a:p>
            <a:pPr marL="704850" lvl="1" indent="-342900">
              <a:buFont typeface="Arial" panose="020B0604020202020204" pitchFamily="34" charset="0"/>
              <a:buChar char="•"/>
            </a:pPr>
            <a:r>
              <a:rPr lang="nl-BE" dirty="0" smtClean="0"/>
              <a:t>Hoge energiefacturen voorkomen</a:t>
            </a:r>
          </a:p>
          <a:p>
            <a:pPr marL="704850" lvl="1" indent="-342900">
              <a:buFont typeface="Arial" panose="020B0604020202020204" pitchFamily="34" charset="0"/>
              <a:buChar char="•"/>
            </a:pPr>
            <a:r>
              <a:rPr lang="nl-BE" dirty="0" smtClean="0"/>
              <a:t>Leren sorteren</a:t>
            </a:r>
          </a:p>
          <a:p>
            <a:pPr marL="704850" lvl="1" indent="-342900">
              <a:buFont typeface="Arial" panose="020B0604020202020204" pitchFamily="34" charset="0"/>
              <a:buChar char="•"/>
            </a:pPr>
            <a:endParaRPr lang="nl-BE" dirty="0"/>
          </a:p>
          <a:p>
            <a:pPr marL="704850" lvl="1" indent="-342900">
              <a:buFont typeface="Arial" panose="020B0604020202020204" pitchFamily="34" charset="0"/>
              <a:buChar char="•"/>
            </a:pPr>
            <a:endParaRPr lang="nl-BE" dirty="0" smtClean="0"/>
          </a:p>
          <a:p>
            <a:pPr marL="704850" lvl="1" indent="-342900">
              <a:buFont typeface="Arial" panose="020B0604020202020204" pitchFamily="34" charset="0"/>
              <a:buChar char="•"/>
            </a:pPr>
            <a:endParaRPr lang="nl-BE" dirty="0"/>
          </a:p>
          <a:p>
            <a:pPr marL="704850" lvl="1" indent="-342900">
              <a:buFont typeface="Arial" panose="020B0604020202020204" pitchFamily="34" charset="0"/>
              <a:buChar char="•"/>
            </a:pPr>
            <a:endParaRPr lang="nl-BE" dirty="0" smtClean="0"/>
          </a:p>
          <a:p>
            <a:pPr marL="704850" lvl="1" indent="-342900">
              <a:buFont typeface="Arial" panose="020B0604020202020204" pitchFamily="34" charset="0"/>
              <a:buChar char="•"/>
            </a:pPr>
            <a:endParaRPr lang="nl-BE"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518" y="4073847"/>
            <a:ext cx="4173495" cy="278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1172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De woonmeter in de praktijk</a:t>
            </a:r>
            <a:endParaRPr lang="nl-BE" dirty="0"/>
          </a:p>
        </p:txBody>
      </p:sp>
      <p:sp>
        <p:nvSpPr>
          <p:cNvPr id="3" name="Tijdelijke aanduiding voor tekst 2"/>
          <p:cNvSpPr>
            <a:spLocks noGrp="1"/>
          </p:cNvSpPr>
          <p:nvPr>
            <p:ph type="body" sz="quarter" idx="10"/>
          </p:nvPr>
        </p:nvSpPr>
        <p:spPr/>
        <p:txBody>
          <a:bodyPr/>
          <a:lstStyle/>
          <a:p>
            <a:r>
              <a:rPr lang="nl-BE" dirty="0" smtClean="0">
                <a:solidFill>
                  <a:schemeClr val="accent3">
                    <a:lumMod val="75000"/>
                  </a:schemeClr>
                </a:solidFill>
              </a:rPr>
              <a:t>Vorming voor mensen die steun ontvangen uit het energiefonds (OCMW Mol)</a:t>
            </a:r>
            <a:endParaRPr lang="nl-BE" dirty="0">
              <a:solidFill>
                <a:schemeClr val="accent3">
                  <a:lumMod val="75000"/>
                </a:schemeClr>
              </a:solidFill>
            </a:endParaRPr>
          </a:p>
        </p:txBody>
      </p:sp>
      <p:pic>
        <p:nvPicPr>
          <p:cNvPr id="4098" name="Picture 2"/>
          <p:cNvPicPr>
            <a:picLocks noGrp="1" noChangeAspect="1" noChangeArrowheads="1"/>
          </p:cNvPicPr>
          <p:nvPr>
            <p:ph sz="quarter" idx="12"/>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2368516"/>
            <a:ext cx="6767513" cy="320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0839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 de Slag</a:t>
            </a:r>
            <a:endParaRPr lang="nl-BE" dirty="0"/>
          </a:p>
        </p:txBody>
      </p:sp>
      <p:sp>
        <p:nvSpPr>
          <p:cNvPr id="3" name="Tijdelijke aanduiding voor tekst 2"/>
          <p:cNvSpPr>
            <a:spLocks noGrp="1"/>
          </p:cNvSpPr>
          <p:nvPr>
            <p:ph type="body" sz="quarter" idx="10"/>
          </p:nvPr>
        </p:nvSpPr>
        <p:spPr/>
        <p:txBody>
          <a:bodyPr/>
          <a:lstStyle/>
          <a:p>
            <a:r>
              <a:rPr lang="nl-BE" dirty="0" smtClean="0"/>
              <a:t>2. De woonmeter bij hoge energiefacturen</a:t>
            </a:r>
            <a:endParaRPr lang="nl-BE" dirty="0"/>
          </a:p>
        </p:txBody>
      </p:sp>
      <p:sp>
        <p:nvSpPr>
          <p:cNvPr id="4" name="Tijdelijke aanduiding voor tekst 3"/>
          <p:cNvSpPr>
            <a:spLocks noGrp="1"/>
          </p:cNvSpPr>
          <p:nvPr>
            <p:ph type="body" sz="quarter" idx="11"/>
          </p:nvPr>
        </p:nvSpPr>
        <p:spPr/>
        <p:txBody>
          <a:bodyPr/>
          <a:lstStyle/>
          <a:p>
            <a:endParaRPr lang="nl-BE"/>
          </a:p>
        </p:txBody>
      </p:sp>
      <p:sp>
        <p:nvSpPr>
          <p:cNvPr id="5" name="Tijdelijke aanduiding voor inhoud 4"/>
          <p:cNvSpPr>
            <a:spLocks noGrp="1"/>
          </p:cNvSpPr>
          <p:nvPr>
            <p:ph sz="quarter" idx="12"/>
          </p:nvPr>
        </p:nvSpPr>
        <p:spPr/>
        <p:txBody>
          <a:bodyPr/>
          <a:lstStyle/>
          <a:p>
            <a:endParaRPr lang="nl-BE"/>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988840"/>
            <a:ext cx="6696744" cy="4461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080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 de Slag</a:t>
            </a:r>
            <a:endParaRPr lang="nl-BE" dirty="0"/>
          </a:p>
        </p:txBody>
      </p:sp>
      <p:sp>
        <p:nvSpPr>
          <p:cNvPr id="3" name="Tijdelijke aanduiding voor tekst 2"/>
          <p:cNvSpPr>
            <a:spLocks noGrp="1"/>
          </p:cNvSpPr>
          <p:nvPr>
            <p:ph type="body" sz="quarter" idx="10"/>
          </p:nvPr>
        </p:nvSpPr>
        <p:spPr/>
        <p:txBody>
          <a:bodyPr/>
          <a:lstStyle/>
          <a:p>
            <a:r>
              <a:rPr lang="nl-BE" dirty="0" smtClean="0"/>
              <a:t>3. De woonmeter bij vochtproblemen</a:t>
            </a:r>
            <a:endParaRPr lang="nl-BE" dirty="0"/>
          </a:p>
        </p:txBody>
      </p:sp>
      <p:sp>
        <p:nvSpPr>
          <p:cNvPr id="4" name="Tijdelijke aanduiding voor tekst 3"/>
          <p:cNvSpPr>
            <a:spLocks noGrp="1"/>
          </p:cNvSpPr>
          <p:nvPr>
            <p:ph type="body" sz="quarter" idx="11"/>
          </p:nvPr>
        </p:nvSpPr>
        <p:spPr/>
        <p:txBody>
          <a:bodyPr/>
          <a:lstStyle/>
          <a:p>
            <a:endParaRPr lang="nl-BE"/>
          </a:p>
        </p:txBody>
      </p:sp>
      <p:sp>
        <p:nvSpPr>
          <p:cNvPr id="5" name="Tijdelijke aanduiding voor inhoud 4"/>
          <p:cNvSpPr>
            <a:spLocks noGrp="1"/>
          </p:cNvSpPr>
          <p:nvPr>
            <p:ph sz="quarter" idx="12"/>
          </p:nvPr>
        </p:nvSpPr>
        <p:spPr/>
        <p:txBody>
          <a:bodyPr/>
          <a:lstStyle/>
          <a:p>
            <a:endParaRPr lang="nl-BE"/>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2420888"/>
            <a:ext cx="757237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830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 de slag</a:t>
            </a:r>
            <a:endParaRPr lang="nl-BE" dirty="0"/>
          </a:p>
        </p:txBody>
      </p:sp>
      <p:sp>
        <p:nvSpPr>
          <p:cNvPr id="3" name="Tijdelijke aanduiding voor tekst 2"/>
          <p:cNvSpPr>
            <a:spLocks noGrp="1"/>
          </p:cNvSpPr>
          <p:nvPr>
            <p:ph type="body" sz="quarter" idx="10"/>
          </p:nvPr>
        </p:nvSpPr>
        <p:spPr/>
        <p:txBody>
          <a:bodyPr/>
          <a:lstStyle/>
          <a:p>
            <a:r>
              <a:rPr lang="nl-BE" dirty="0" smtClean="0"/>
              <a:t>4. Woonmeter bij wijkprojecten</a:t>
            </a:r>
            <a:endParaRPr lang="nl-BE" dirty="0"/>
          </a:p>
        </p:txBody>
      </p:sp>
      <p:sp>
        <p:nvSpPr>
          <p:cNvPr id="4" name="Tijdelijke aanduiding voor inhoud 3"/>
          <p:cNvSpPr>
            <a:spLocks noGrp="1"/>
          </p:cNvSpPr>
          <p:nvPr>
            <p:ph sz="quarter" idx="12"/>
          </p:nvPr>
        </p:nvSpPr>
        <p:spPr/>
        <p:txBody>
          <a:bodyPr/>
          <a:lstStyle/>
          <a:p>
            <a:endParaRPr lang="nl-BE"/>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700808"/>
            <a:ext cx="6552728" cy="467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Wat is de Woonmeter?</a:t>
            </a:r>
            <a:endParaRPr lang="nl-BE" dirty="0"/>
          </a:p>
        </p:txBody>
      </p:sp>
      <p:sp>
        <p:nvSpPr>
          <p:cNvPr id="4" name="Tijdelijke aanduiding voor inhoud 3"/>
          <p:cNvSpPr>
            <a:spLocks noGrp="1"/>
          </p:cNvSpPr>
          <p:nvPr>
            <p:ph sz="quarter" idx="12"/>
          </p:nvPr>
        </p:nvSpPr>
        <p:spPr/>
        <p:txBody>
          <a:bodyPr/>
          <a:lstStyle/>
          <a:p>
            <a:endParaRPr lang="nl-BE"/>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759" y="1484784"/>
            <a:ext cx="6768752" cy="480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522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De woonmeter in de praktijk</a:t>
            </a:r>
            <a:endParaRPr lang="nl-BE" dirty="0"/>
          </a:p>
        </p:txBody>
      </p:sp>
      <p:sp>
        <p:nvSpPr>
          <p:cNvPr id="3" name="Tijdelijke aanduiding voor tekst 2"/>
          <p:cNvSpPr>
            <a:spLocks noGrp="1"/>
          </p:cNvSpPr>
          <p:nvPr>
            <p:ph type="body" sz="quarter" idx="10"/>
          </p:nvPr>
        </p:nvSpPr>
        <p:spPr/>
        <p:txBody>
          <a:bodyPr/>
          <a:lstStyle/>
          <a:p>
            <a:r>
              <a:rPr lang="nl-BE" dirty="0" smtClean="0">
                <a:solidFill>
                  <a:schemeClr val="accent3">
                    <a:lumMod val="75000"/>
                  </a:schemeClr>
                </a:solidFill>
              </a:rPr>
              <a:t>Vrijwilligers begeleiden 52 sociale huurders (OCMW Mol)</a:t>
            </a:r>
            <a:endParaRPr lang="nl-BE" dirty="0">
              <a:solidFill>
                <a:schemeClr val="accent3">
                  <a:lumMod val="75000"/>
                </a:schemeClr>
              </a:solidFill>
            </a:endParaRPr>
          </a:p>
        </p:txBody>
      </p:sp>
      <p:sp>
        <p:nvSpPr>
          <p:cNvPr id="4" name="Tijdelijke aanduiding voor inhoud 3"/>
          <p:cNvSpPr>
            <a:spLocks noGrp="1"/>
          </p:cNvSpPr>
          <p:nvPr>
            <p:ph sz="quarter" idx="12"/>
          </p:nvPr>
        </p:nvSpPr>
        <p:spPr/>
        <p:txBody>
          <a:bodyPr/>
          <a:lstStyle/>
          <a:p>
            <a:endParaRPr lang="nl-BE" dirty="0"/>
          </a:p>
          <a:p>
            <a:endParaRPr lang="nl-BE"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595" t="27500" r="6977" b="12954"/>
          <a:stretch/>
        </p:blipFill>
        <p:spPr bwMode="auto">
          <a:xfrm>
            <a:off x="1475656" y="2276872"/>
            <a:ext cx="4842748" cy="3347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563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De woonmeter in de praktijk</a:t>
            </a:r>
            <a:endParaRPr lang="nl-BE" dirty="0"/>
          </a:p>
        </p:txBody>
      </p:sp>
      <p:sp>
        <p:nvSpPr>
          <p:cNvPr id="3" name="Tijdelijke aanduiding voor tekst 2"/>
          <p:cNvSpPr>
            <a:spLocks noGrp="1"/>
          </p:cNvSpPr>
          <p:nvPr>
            <p:ph type="body" sz="quarter" idx="10"/>
          </p:nvPr>
        </p:nvSpPr>
        <p:spPr/>
        <p:txBody>
          <a:bodyPr/>
          <a:lstStyle/>
          <a:p>
            <a:r>
              <a:rPr lang="nl-BE" dirty="0" smtClean="0">
                <a:solidFill>
                  <a:schemeClr val="accent3">
                    <a:lumMod val="75000"/>
                  </a:schemeClr>
                </a:solidFill>
              </a:rPr>
              <a:t>Woonmeter te koop voor de </a:t>
            </a:r>
            <a:r>
              <a:rPr lang="nl-BE" dirty="0" err="1" smtClean="0">
                <a:solidFill>
                  <a:schemeClr val="accent3">
                    <a:lumMod val="75000"/>
                  </a:schemeClr>
                </a:solidFill>
              </a:rPr>
              <a:t>Molse</a:t>
            </a:r>
            <a:r>
              <a:rPr lang="nl-BE" dirty="0" smtClean="0">
                <a:solidFill>
                  <a:schemeClr val="accent3">
                    <a:lumMod val="75000"/>
                  </a:schemeClr>
                </a:solidFill>
              </a:rPr>
              <a:t> burger (OCMW Mol)</a:t>
            </a:r>
            <a:endParaRPr lang="nl-BE" dirty="0">
              <a:solidFill>
                <a:schemeClr val="accent3">
                  <a:lumMod val="75000"/>
                </a:schemeClr>
              </a:solidFill>
            </a:endParaRPr>
          </a:p>
        </p:txBody>
      </p:sp>
      <p:sp>
        <p:nvSpPr>
          <p:cNvPr id="4" name="Tijdelijke aanduiding voor inhoud 3"/>
          <p:cNvSpPr>
            <a:spLocks noGrp="1"/>
          </p:cNvSpPr>
          <p:nvPr>
            <p:ph sz="quarter" idx="12"/>
          </p:nvPr>
        </p:nvSpPr>
        <p:spPr/>
        <p:txBody>
          <a:bodyPr/>
          <a:lstStyle/>
          <a:p>
            <a:endParaRPr lang="nl-BE" dirty="0"/>
          </a:p>
          <a:p>
            <a:endParaRPr lang="nl-BE"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767" t="11136" r="43777" b="6250"/>
          <a:stretch/>
        </p:blipFill>
        <p:spPr bwMode="auto">
          <a:xfrm>
            <a:off x="2915816" y="2276872"/>
            <a:ext cx="2686841" cy="3845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170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 de slag</a:t>
            </a:r>
            <a:endParaRPr lang="nl-BE" dirty="0"/>
          </a:p>
        </p:txBody>
      </p:sp>
      <p:sp>
        <p:nvSpPr>
          <p:cNvPr id="3" name="Tijdelijke aanduiding voor tekst 2"/>
          <p:cNvSpPr>
            <a:spLocks noGrp="1"/>
          </p:cNvSpPr>
          <p:nvPr>
            <p:ph type="body" sz="quarter" idx="10"/>
          </p:nvPr>
        </p:nvSpPr>
        <p:spPr/>
        <p:txBody>
          <a:bodyPr/>
          <a:lstStyle/>
          <a:p>
            <a:r>
              <a:rPr lang="nl-BE" dirty="0" smtClean="0"/>
              <a:t>5. De woonmeter bij energiescans</a:t>
            </a:r>
            <a:endParaRPr lang="nl-BE" dirty="0"/>
          </a:p>
        </p:txBody>
      </p:sp>
      <p:sp>
        <p:nvSpPr>
          <p:cNvPr id="4" name="Tijdelijke aanduiding voor inhoud 3"/>
          <p:cNvSpPr>
            <a:spLocks noGrp="1"/>
          </p:cNvSpPr>
          <p:nvPr>
            <p:ph sz="quarter" idx="12"/>
          </p:nvPr>
        </p:nvSpPr>
        <p:spPr/>
        <p:txBody>
          <a:bodyPr/>
          <a:lstStyle/>
          <a:p>
            <a:endParaRPr lang="nl-BE"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641301"/>
            <a:ext cx="3857079" cy="521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471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Slot: eenmalige groepsaankoop</a:t>
            </a:r>
            <a:endParaRPr lang="nl-BE" dirty="0"/>
          </a:p>
        </p:txBody>
      </p:sp>
      <p:sp>
        <p:nvSpPr>
          <p:cNvPr id="4" name="Tijdelijke aanduiding voor tekst 3"/>
          <p:cNvSpPr>
            <a:spLocks noGrp="1"/>
          </p:cNvSpPr>
          <p:nvPr>
            <p:ph type="body" sz="quarter" idx="11"/>
          </p:nvPr>
        </p:nvSpPr>
        <p:spPr/>
        <p:txBody>
          <a:bodyPr/>
          <a:lstStyle/>
          <a:p>
            <a:endParaRPr lang="nl-BE"/>
          </a:p>
        </p:txBody>
      </p:sp>
      <p:sp>
        <p:nvSpPr>
          <p:cNvPr id="5" name="Tijdelijke aanduiding voor inhoud 4"/>
          <p:cNvSpPr>
            <a:spLocks noGrp="1"/>
          </p:cNvSpPr>
          <p:nvPr>
            <p:ph sz="quarter" idx="12"/>
          </p:nvPr>
        </p:nvSpPr>
        <p:spPr/>
        <p:txBody>
          <a:bodyPr/>
          <a:lstStyle/>
          <a:p>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102966"/>
            <a:ext cx="3902460" cy="458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3943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Slot: eenmalige groepsaankoop</a:t>
            </a:r>
            <a:endParaRPr lang="nl-BE" dirty="0"/>
          </a:p>
        </p:txBody>
      </p:sp>
      <p:sp>
        <p:nvSpPr>
          <p:cNvPr id="4" name="Tijdelijke aanduiding voor tekst 3"/>
          <p:cNvSpPr>
            <a:spLocks noGrp="1"/>
          </p:cNvSpPr>
          <p:nvPr>
            <p:ph type="body" sz="quarter" idx="11"/>
          </p:nvPr>
        </p:nvSpPr>
        <p:spPr/>
        <p:txBody>
          <a:bodyPr/>
          <a:lstStyle/>
          <a:p>
            <a:r>
              <a:rPr lang="nl-BE" dirty="0" smtClean="0"/>
              <a:t>www.woonmeter.be</a:t>
            </a:r>
            <a:endParaRPr lang="nl-BE" dirty="0"/>
          </a:p>
        </p:txBody>
      </p:sp>
      <p:sp>
        <p:nvSpPr>
          <p:cNvPr id="5" name="Tijdelijke aanduiding voor inhoud 4"/>
          <p:cNvSpPr>
            <a:spLocks noGrp="1"/>
          </p:cNvSpPr>
          <p:nvPr>
            <p:ph sz="quarter" idx="12"/>
          </p:nvPr>
        </p:nvSpPr>
        <p:spPr/>
        <p:txBody>
          <a:bodyPr/>
          <a:lstStyle/>
          <a:p>
            <a:r>
              <a:rPr lang="nl-BE" dirty="0" smtClean="0"/>
              <a:t>Inschrijving: vanaf 1 april tot 30 juni</a:t>
            </a:r>
          </a:p>
          <a:p>
            <a:r>
              <a:rPr lang="nl-BE" dirty="0" smtClean="0"/>
              <a:t>Prijs: </a:t>
            </a:r>
          </a:p>
          <a:p>
            <a:pPr lvl="1"/>
            <a:r>
              <a:rPr lang="nl-BE" dirty="0" smtClean="0"/>
              <a:t>-20 stuks: € 20</a:t>
            </a:r>
          </a:p>
          <a:p>
            <a:pPr lvl="1"/>
            <a:r>
              <a:rPr lang="nl-BE" dirty="0" smtClean="0"/>
              <a:t>Tot 50 stuks: € 18</a:t>
            </a:r>
          </a:p>
          <a:p>
            <a:pPr lvl="1"/>
            <a:r>
              <a:rPr lang="nl-BE" dirty="0" smtClean="0"/>
              <a:t>Tot 200 stuks: € 16</a:t>
            </a:r>
          </a:p>
          <a:p>
            <a:pPr lvl="1"/>
            <a:r>
              <a:rPr lang="nl-BE" dirty="0" smtClean="0"/>
              <a:t>Vanaf 200 stuks: € 15</a:t>
            </a:r>
            <a:endParaRPr lang="nl-BE" dirty="0"/>
          </a:p>
        </p:txBody>
      </p:sp>
    </p:spTree>
    <p:extLst>
      <p:ext uri="{BB962C8B-B14F-4D97-AF65-F5344CB8AC3E}">
        <p14:creationId xmlns:p14="http://schemas.microsoft.com/office/powerpoint/2010/main" val="904931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Wat zien we in de praktijk? </a:t>
            </a:r>
            <a:endParaRPr lang="nl-BE" dirty="0"/>
          </a:p>
        </p:txBody>
      </p:sp>
      <p:sp>
        <p:nvSpPr>
          <p:cNvPr id="5" name="Tijdelijke aanduiding voor inhoud 4"/>
          <p:cNvSpPr>
            <a:spLocks noGrp="1"/>
          </p:cNvSpPr>
          <p:nvPr>
            <p:ph sz="quarter" idx="12"/>
          </p:nvPr>
        </p:nvSpPr>
        <p:spPr/>
        <p:txBody>
          <a:bodyPr/>
          <a:lstStyle/>
          <a:p>
            <a:r>
              <a:rPr lang="nl-BE" dirty="0" smtClean="0"/>
              <a:t>Voorbeelden: </a:t>
            </a:r>
          </a:p>
          <a:p>
            <a:pPr marL="342900" indent="-342900">
              <a:buFont typeface="Arial" panose="020B0604020202020204" pitchFamily="34" charset="0"/>
              <a:buChar char="•"/>
            </a:pPr>
            <a:r>
              <a:rPr lang="nl-BE" dirty="0" smtClean="0"/>
              <a:t>Thermostaat liegt</a:t>
            </a:r>
          </a:p>
          <a:p>
            <a:pPr marL="342900" indent="-342900">
              <a:buFont typeface="Arial" panose="020B0604020202020204" pitchFamily="34" charset="0"/>
              <a:buChar char="•"/>
            </a:pPr>
            <a:r>
              <a:rPr lang="nl-BE" dirty="0" smtClean="0"/>
              <a:t>Decentrale verwarming</a:t>
            </a:r>
          </a:p>
          <a:p>
            <a:pPr marL="342900" indent="-342900">
              <a:buFont typeface="Arial" panose="020B0604020202020204" pitchFamily="34" charset="0"/>
              <a:buChar char="•"/>
            </a:pPr>
            <a:r>
              <a:rPr lang="nl-BE" dirty="0" smtClean="0"/>
              <a:t>Gebrek aan isolatie</a:t>
            </a:r>
          </a:p>
          <a:p>
            <a:pPr marL="342900" indent="-342900">
              <a:buFont typeface="Arial" panose="020B0604020202020204" pitchFamily="34" charset="0"/>
              <a:buChar char="•"/>
            </a:pPr>
            <a:r>
              <a:rPr lang="nl-BE" dirty="0" smtClean="0"/>
              <a:t>Te klein wonen </a:t>
            </a:r>
          </a:p>
          <a:p>
            <a:pPr marL="342900" indent="-342900">
              <a:buFont typeface="Arial" panose="020B0604020202020204" pitchFamily="34" charset="0"/>
              <a:buChar char="•"/>
            </a:pPr>
            <a:r>
              <a:rPr lang="nl-BE" dirty="0" smtClean="0"/>
              <a:t>Kledij binnen drogen</a:t>
            </a:r>
          </a:p>
          <a:p>
            <a:pPr marL="342900" indent="-342900">
              <a:buFont typeface="Arial" panose="020B0604020202020204" pitchFamily="34" charset="0"/>
              <a:buChar char="•"/>
            </a:pPr>
            <a:r>
              <a:rPr lang="nl-BE" dirty="0" smtClean="0"/>
              <a:t>… </a:t>
            </a:r>
            <a:endParaRPr lang="nl-B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5" y="2046863"/>
            <a:ext cx="3347865" cy="48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832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Welke oplossing koppelen we aan de praktijk?</a:t>
            </a:r>
            <a:endParaRPr lang="nl-BE" dirty="0"/>
          </a:p>
        </p:txBody>
      </p:sp>
      <p:sp>
        <p:nvSpPr>
          <p:cNvPr id="5" name="Tijdelijke aanduiding voor inhoud 4"/>
          <p:cNvSpPr>
            <a:spLocks noGrp="1"/>
          </p:cNvSpPr>
          <p:nvPr>
            <p:ph sz="quarter" idx="12"/>
          </p:nvPr>
        </p:nvSpPr>
        <p:spPr/>
        <p:txBody>
          <a:bodyPr/>
          <a:lstStyle/>
          <a:p>
            <a:pPr marL="342900" indent="-342900">
              <a:buFont typeface="Arial" panose="020B0604020202020204" pitchFamily="34" charset="0"/>
              <a:buChar char="•"/>
            </a:pPr>
            <a:r>
              <a:rPr lang="nl-BE" dirty="0" smtClean="0"/>
              <a:t>Thermo- en hygrometer</a:t>
            </a:r>
          </a:p>
          <a:p>
            <a:pPr marL="342900" indent="-342900">
              <a:buFont typeface="Arial" panose="020B0604020202020204" pitchFamily="34" charset="0"/>
              <a:buChar char="•"/>
            </a:pPr>
            <a:r>
              <a:rPr lang="nl-BE" dirty="0" smtClean="0"/>
              <a:t>4 vuistregels voor verwarmen en verluchten</a:t>
            </a:r>
          </a:p>
          <a:p>
            <a:pPr marL="342900" indent="-342900">
              <a:buFont typeface="Arial" panose="020B0604020202020204" pitchFamily="34" charset="0"/>
              <a:buChar char="•"/>
            </a:pPr>
            <a:r>
              <a:rPr lang="nl-BE" dirty="0" smtClean="0"/>
              <a:t>Begeleiding  </a:t>
            </a:r>
            <a:endParaRPr lang="nl-BE" dirty="0"/>
          </a:p>
        </p:txBody>
      </p:sp>
    </p:spTree>
    <p:extLst>
      <p:ext uri="{BB962C8B-B14F-4D97-AF65-F5344CB8AC3E}">
        <p14:creationId xmlns:p14="http://schemas.microsoft.com/office/powerpoint/2010/main" val="369053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Welke oplossing koppelen we aan de praktijk?</a:t>
            </a:r>
            <a:endParaRPr lang="nl-BE" dirty="0"/>
          </a:p>
        </p:txBody>
      </p:sp>
      <p:sp>
        <p:nvSpPr>
          <p:cNvPr id="4" name="Tijdelijke aanduiding voor tekst 3"/>
          <p:cNvSpPr>
            <a:spLocks noGrp="1"/>
          </p:cNvSpPr>
          <p:nvPr>
            <p:ph type="body" sz="quarter" idx="11"/>
          </p:nvPr>
        </p:nvSpPr>
        <p:spPr/>
        <p:txBody>
          <a:bodyPr/>
          <a:lstStyle/>
          <a:p>
            <a:endParaRPr lang="nl-BE" dirty="0"/>
          </a:p>
        </p:txBody>
      </p:sp>
      <p:sp>
        <p:nvSpPr>
          <p:cNvPr id="5" name="Tijdelijke aanduiding voor inhoud 4"/>
          <p:cNvSpPr>
            <a:spLocks noGrp="1"/>
          </p:cNvSpPr>
          <p:nvPr>
            <p:ph sz="quarter" idx="12"/>
          </p:nvPr>
        </p:nvSpPr>
        <p:spPr/>
        <p:txBody>
          <a:bodyPr/>
          <a:lstStyle/>
          <a:p>
            <a:r>
              <a:rPr lang="nl-BE" dirty="0" smtClean="0"/>
              <a:t>Voorwaarden</a:t>
            </a:r>
          </a:p>
          <a:p>
            <a:pPr marL="342900" indent="-342900">
              <a:buFont typeface="Arial" panose="020B0604020202020204" pitchFamily="34" charset="0"/>
              <a:buChar char="•"/>
            </a:pPr>
            <a:r>
              <a:rPr lang="nl-BE" dirty="0" smtClean="0"/>
              <a:t>Iets kunnen laten ZIEN</a:t>
            </a:r>
          </a:p>
          <a:p>
            <a:pPr marL="342900" indent="-342900">
              <a:buFont typeface="Arial" panose="020B0604020202020204" pitchFamily="34" charset="0"/>
              <a:buChar char="•"/>
            </a:pPr>
            <a:r>
              <a:rPr lang="nl-BE" dirty="0" smtClean="0"/>
              <a:t>Voor personen die moeite hebben met Nederlands</a:t>
            </a:r>
          </a:p>
          <a:p>
            <a:pPr marL="342900" indent="-342900">
              <a:buFont typeface="Arial" panose="020B0604020202020204" pitchFamily="34" charset="0"/>
              <a:buChar char="•"/>
            </a:pPr>
            <a:r>
              <a:rPr lang="nl-BE" dirty="0" smtClean="0"/>
              <a:t>Meter en vuistregels vormen één geheel</a:t>
            </a:r>
          </a:p>
          <a:p>
            <a:pPr marL="342900" indent="-342900">
              <a:buFont typeface="Arial" panose="020B0604020202020204" pitchFamily="34" charset="0"/>
              <a:buChar char="•"/>
            </a:pPr>
            <a:r>
              <a:rPr lang="nl-BE" dirty="0" smtClean="0"/>
              <a:t>Een zinvol instrument, desnoods wat duurder</a:t>
            </a:r>
          </a:p>
          <a:p>
            <a:pPr marL="342900" indent="-342900">
              <a:buFont typeface="Arial" panose="020B0604020202020204" pitchFamily="34" charset="0"/>
              <a:buChar char="•"/>
            </a:pPr>
            <a:r>
              <a:rPr lang="nl-BE" dirty="0" smtClean="0"/>
              <a:t>Degelijke begeleiding</a:t>
            </a:r>
            <a:endParaRPr lang="nl-BE" dirty="0"/>
          </a:p>
        </p:txBody>
      </p:sp>
    </p:spTree>
    <p:extLst>
      <p:ext uri="{BB962C8B-B14F-4D97-AF65-F5344CB8AC3E}">
        <p14:creationId xmlns:p14="http://schemas.microsoft.com/office/powerpoint/2010/main" val="1556853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Vier vuistregels in beeld</a:t>
            </a:r>
            <a:endParaRPr lang="nl-BE" dirty="0"/>
          </a:p>
        </p:txBody>
      </p:sp>
      <p:pic>
        <p:nvPicPr>
          <p:cNvPr id="2050" name="Picture 2"/>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l="6992" t="11435" r="75162" b="48888"/>
          <a:stretch/>
        </p:blipFill>
        <p:spPr bwMode="auto">
          <a:xfrm>
            <a:off x="1475656" y="1700808"/>
            <a:ext cx="270750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547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Vier vuistregels in beeld</a:t>
            </a:r>
            <a:endParaRPr lang="nl-BE" dirty="0"/>
          </a:p>
        </p:txBody>
      </p:sp>
      <p:pic>
        <p:nvPicPr>
          <p:cNvPr id="2050" name="Picture 2"/>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l="55430" t="11209" r="26980" b="48888"/>
          <a:stretch/>
        </p:blipFill>
        <p:spPr bwMode="auto">
          <a:xfrm>
            <a:off x="1475656" y="1628800"/>
            <a:ext cx="2854166" cy="364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935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sz="quarter" idx="10"/>
          </p:nvPr>
        </p:nvSpPr>
        <p:spPr/>
        <p:txBody>
          <a:bodyPr/>
          <a:lstStyle/>
          <a:p>
            <a:r>
              <a:rPr lang="nl-BE" dirty="0" smtClean="0"/>
              <a:t>Vier vuistregels in beeld</a:t>
            </a:r>
            <a:endParaRPr lang="nl-BE" dirty="0"/>
          </a:p>
        </p:txBody>
      </p:sp>
      <p:pic>
        <p:nvPicPr>
          <p:cNvPr id="2050" name="Picture 2"/>
          <p:cNvPicPr>
            <a:picLocks noGrp="1" noChangeAspect="1" noChangeArrowheads="1"/>
          </p:cNvPicPr>
          <p:nvPr>
            <p:ph sz="quarter" idx="12"/>
          </p:nvPr>
        </p:nvPicPr>
        <p:blipFill rotWithShape="1">
          <a:blip r:embed="rId3">
            <a:extLst>
              <a:ext uri="{28A0092B-C50C-407E-A947-70E740481C1C}">
                <a14:useLocalDpi xmlns:a14="http://schemas.microsoft.com/office/drawing/2010/main" val="0"/>
              </a:ext>
            </a:extLst>
          </a:blip>
          <a:srcRect l="7119" t="53379" r="60758" b="16921"/>
          <a:stretch/>
        </p:blipFill>
        <p:spPr bwMode="auto">
          <a:xfrm>
            <a:off x="1475656" y="1628800"/>
            <a:ext cx="595633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625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co">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oudelijk met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houdelijk zonder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elpagina's">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houdsopgave">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fsluiter">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3C0E9D3C64FE48AEABB30617C83452" ma:contentTypeVersion="16" ma:contentTypeDescription="Een nieuw document maken." ma:contentTypeScope="" ma:versionID="d0ae6ee365f9df39eacb53692e0fa0e8">
  <xsd:schema xmlns:xsd="http://www.w3.org/2001/XMLSchema" xmlns:xs="http://www.w3.org/2001/XMLSchema" xmlns:p="http://schemas.microsoft.com/office/2006/metadata/properties" xmlns:ns2="3c26884d-884d-4461-9a06-fffa22b7c337" xmlns:ns3="1fa1f26d-8d23-4529-a71b-2092103131e0" targetNamespace="http://schemas.microsoft.com/office/2006/metadata/properties" ma:root="true" ma:fieldsID="8d7d01278db57782c643296d31fc2f6e" ns2:_="" ns3:_="">
    <xsd:import namespace="3c26884d-884d-4461-9a06-fffa22b7c337"/>
    <xsd:import namespace="1fa1f26d-8d23-4529-a71b-2092103131e0"/>
    <xsd:element name="properties">
      <xsd:complexType>
        <xsd:sequence>
          <xsd:element name="documentManagement">
            <xsd:complexType>
              <xsd:all>
                <xsd:element ref="ns2:Project" minOccurs="0"/>
                <xsd:element ref="ns2:Type_x0020_document" minOccurs="0"/>
                <xsd:element ref="ns2:Archief"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6884d-884d-4461-9a06-fffa22b7c337" elementFormDefault="qualified">
    <xsd:import namespace="http://schemas.microsoft.com/office/2006/documentManagement/types"/>
    <xsd:import namespace="http://schemas.microsoft.com/office/infopath/2007/PartnerControls"/>
    <xsd:element name="Project" ma:index="8" nillable="true" ma:displayName="Project" ma:default="Organisatie" ma:format="Dropdown" ma:internalName="Project">
      <xsd:simpleType>
        <xsd:restriction base="dms:Choice">
          <xsd:enumeration value="Organisatie"/>
          <xsd:enumeration value="Administratie"/>
          <xsd:enumeration value="Water"/>
          <xsd:enumeration value="EA"/>
          <xsd:enumeration value="EW"/>
          <xsd:enumeration value="Schoolstart"/>
          <xsd:enumeration value="OG Lier"/>
          <xsd:enumeration value="SH Geel"/>
          <xsd:enumeration value="SH Hemiksem"/>
          <xsd:enumeration value="Wonen Herentals"/>
          <xsd:enumeration value="GA Mechelen"/>
          <xsd:enumeration value="GA Rupel"/>
          <xsd:enumeration value="GA Kempen"/>
          <xsd:enumeration value="WGC Lier"/>
          <xsd:enumeration value="WGC Willebroek"/>
        </xsd:restriction>
      </xsd:simpleType>
    </xsd:element>
    <xsd:element name="Type_x0020_document" ma:index="9" nillable="true" ma:displayName="Type document" ma:default="Andere" ma:format="Dropdown" ma:internalName="Type_x0020_document">
      <xsd:simpleType>
        <xsd:restriction base="dms:Choice">
          <xsd:enumeration value="Andere"/>
          <xsd:enumeration value="Brief"/>
          <xsd:enumeration value="Verslag"/>
          <xsd:enumeration value="Agenda"/>
          <xsd:enumeration value="Rapport"/>
          <xsd:enumeration value="Publicatie"/>
          <xsd:enumeration value="Presentatie"/>
          <xsd:enumeration value="Financieel"/>
          <xsd:enumeration value="Administratie"/>
          <xsd:enumeration value="Projectfiche"/>
        </xsd:restriction>
      </xsd:simpleType>
    </xsd:element>
    <xsd:element name="Archief" ma:index="10" nillable="true" ma:displayName="Archief" ma:default="0" ma:indexed="true" ma:internalName="Archief">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fa1f26d-8d23-4529-a71b-2092103131e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rchief xmlns="3c26884d-884d-4461-9a06-fffa22b7c337">false</Archief>
    <Project xmlns="3c26884d-884d-4461-9a06-fffa22b7c337">Organisatie</Project>
    <Type_x0020_document xmlns="3c26884d-884d-4461-9a06-fffa22b7c337">Andere</Type_x0020_documen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932C50-C0F6-4DF4-B189-D9D8DF5C95AA}"/>
</file>

<file path=customXml/itemProps2.xml><?xml version="1.0" encoding="utf-8"?>
<ds:datastoreItem xmlns:ds="http://schemas.openxmlformats.org/officeDocument/2006/customXml" ds:itemID="{9082CF25-64C7-4459-A70F-16AA5B5228E0}">
  <ds:schemaRefs>
    <ds:schemaRef ds:uri="1fa1f26d-8d23-4529-a71b-2092103131e0"/>
    <ds:schemaRef ds:uri="http://purl.org/dc/dcmitype/"/>
    <ds:schemaRef ds:uri="http://schemas.microsoft.com/office/infopath/2007/PartnerControls"/>
    <ds:schemaRef ds:uri="3c26884d-884d-4461-9a06-fffa22b7c337"/>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5A5AB377-2D9D-47B4-9FE3-678FB6A232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798</TotalTime>
  <Words>1049</Words>
  <Application>Microsoft Office PowerPoint</Application>
  <PresentationFormat>Diavoorstelling (4:3)</PresentationFormat>
  <Paragraphs>216</Paragraphs>
  <Slides>34</Slides>
  <Notes>30</Notes>
  <HiddenSlides>0</HiddenSlides>
  <MMClips>0</MMClips>
  <ScaleCrop>false</ScaleCrop>
  <HeadingPairs>
    <vt:vector size="6" baseType="variant">
      <vt:variant>
        <vt:lpstr>Gebruikte lettertypen</vt:lpstr>
      </vt:variant>
      <vt:variant>
        <vt:i4>5</vt:i4>
      </vt:variant>
      <vt:variant>
        <vt:lpstr>Thema</vt:lpstr>
      </vt:variant>
      <vt:variant>
        <vt:i4>6</vt:i4>
      </vt:variant>
      <vt:variant>
        <vt:lpstr>Diatitels</vt:lpstr>
      </vt:variant>
      <vt:variant>
        <vt:i4>34</vt:i4>
      </vt:variant>
    </vt:vector>
  </HeadingPairs>
  <TitlesOfParts>
    <vt:vector size="45" baseType="lpstr">
      <vt:lpstr>Arial</vt:lpstr>
      <vt:lpstr>Wingdings 3</vt:lpstr>
      <vt:lpstr>Calibri Light</vt:lpstr>
      <vt:lpstr>Calibri</vt:lpstr>
      <vt:lpstr>Wingdings</vt:lpstr>
      <vt:lpstr>Blanco</vt:lpstr>
      <vt:lpstr>Inhoudelijk met subtitel</vt:lpstr>
      <vt:lpstr>Inhoudelijk zonder subtitel</vt:lpstr>
      <vt:lpstr>Titelpagina's</vt:lpstr>
      <vt:lpstr>Inhoudsopgave</vt:lpstr>
      <vt:lpstr>Afsluiter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 de slag</vt:lpstr>
      <vt:lpstr>De woonmeter in de praktijk</vt:lpstr>
      <vt:lpstr>Aan de slag</vt:lpstr>
      <vt:lpstr>De woonmeter in de praktijk</vt:lpstr>
      <vt:lpstr>De woonmeter in de praktijk</vt:lpstr>
      <vt:lpstr>Aan de Slag</vt:lpstr>
      <vt:lpstr>Aan de Slag</vt:lpstr>
      <vt:lpstr>Aan de slag</vt:lpstr>
      <vt:lpstr>De woonmeter in de praktijk</vt:lpstr>
      <vt:lpstr>De woonmeter in de praktijk</vt:lpstr>
      <vt:lpstr>Aan de slag</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Bram</dc:creator>
  <cp:lastModifiedBy>Sarah Van der Veken</cp:lastModifiedBy>
  <cp:revision>81</cp:revision>
  <cp:lastPrinted>2018-06-04T10:10:05Z</cp:lastPrinted>
  <dcterms:created xsi:type="dcterms:W3CDTF">2013-03-08T11:03:54Z</dcterms:created>
  <dcterms:modified xsi:type="dcterms:W3CDTF">2018-06-06T13:09:07Z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0x010100FA3C0E9D3C64FE48AEABB30617C83452</vt:lpwstr>
  </property>
</Properties>
</file>