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9144000" cy="6858000" type="screen4x3"/>
  <p:notesSz cx="68119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687" autoAdjust="0"/>
  </p:normalViewPr>
  <p:slideViewPr>
    <p:cSldViewPr>
      <p:cViewPr varScale="1">
        <p:scale>
          <a:sx n="30" d="100"/>
          <a:sy n="30" d="100"/>
        </p:scale>
        <p:origin x="168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51850" cy="498853"/>
          </a:xfrm>
          <a:prstGeom prst="rect">
            <a:avLst/>
          </a:prstGeom>
        </p:spPr>
        <p:txBody>
          <a:bodyPr vert="horz" lIns="92593" tIns="46296" rIns="92593" bIns="46296" rtlCol="0"/>
          <a:lstStyle>
            <a:lvl1pPr algn="l">
              <a:defRPr sz="1200"/>
            </a:lvl1pPr>
          </a:lstStyle>
          <a:p>
            <a:endParaRPr lang="nl-BE"/>
          </a:p>
        </p:txBody>
      </p:sp>
      <p:sp>
        <p:nvSpPr>
          <p:cNvPr id="3" name="Tijdelijke aanduiding voor datum 2"/>
          <p:cNvSpPr>
            <a:spLocks noGrp="1"/>
          </p:cNvSpPr>
          <p:nvPr>
            <p:ph type="dt" idx="1"/>
          </p:nvPr>
        </p:nvSpPr>
        <p:spPr>
          <a:xfrm>
            <a:off x="3858538" y="1"/>
            <a:ext cx="2951850" cy="498853"/>
          </a:xfrm>
          <a:prstGeom prst="rect">
            <a:avLst/>
          </a:prstGeom>
        </p:spPr>
        <p:txBody>
          <a:bodyPr vert="horz" lIns="92593" tIns="46296" rIns="92593" bIns="46296" rtlCol="0"/>
          <a:lstStyle>
            <a:lvl1pPr algn="r">
              <a:defRPr sz="1200"/>
            </a:lvl1pPr>
          </a:lstStyle>
          <a:p>
            <a:fld id="{BBB429C6-AD48-4053-9D72-16FF445926BE}" type="datetimeFigureOut">
              <a:rPr lang="nl-BE" smtClean="0"/>
              <a:t>28/03/2019</a:t>
            </a:fld>
            <a:endParaRPr lang="nl-BE"/>
          </a:p>
        </p:txBody>
      </p:sp>
      <p:sp>
        <p:nvSpPr>
          <p:cNvPr id="4" name="Tijdelijke aanduiding voor dia-afbeelding 3"/>
          <p:cNvSpPr>
            <a:spLocks noGrp="1" noRot="1" noChangeAspect="1"/>
          </p:cNvSpPr>
          <p:nvPr>
            <p:ph type="sldImg" idx="2"/>
          </p:nvPr>
        </p:nvSpPr>
        <p:spPr>
          <a:xfrm>
            <a:off x="1168400" y="1241425"/>
            <a:ext cx="4475163" cy="3355975"/>
          </a:xfrm>
          <a:prstGeom prst="rect">
            <a:avLst/>
          </a:prstGeom>
          <a:noFill/>
          <a:ln w="12700">
            <a:solidFill>
              <a:prstClr val="black"/>
            </a:solidFill>
          </a:ln>
        </p:spPr>
        <p:txBody>
          <a:bodyPr vert="horz" lIns="92593" tIns="46296" rIns="92593" bIns="46296" rtlCol="0" anchor="ctr"/>
          <a:lstStyle/>
          <a:p>
            <a:endParaRPr lang="nl-BE"/>
          </a:p>
        </p:txBody>
      </p:sp>
      <p:sp>
        <p:nvSpPr>
          <p:cNvPr id="5" name="Tijdelijke aanduiding voor notities 4"/>
          <p:cNvSpPr>
            <a:spLocks noGrp="1"/>
          </p:cNvSpPr>
          <p:nvPr>
            <p:ph type="body" sz="quarter" idx="3"/>
          </p:nvPr>
        </p:nvSpPr>
        <p:spPr>
          <a:xfrm>
            <a:off x="681197" y="4784836"/>
            <a:ext cx="5449570" cy="3914864"/>
          </a:xfrm>
          <a:prstGeom prst="rect">
            <a:avLst/>
          </a:prstGeom>
        </p:spPr>
        <p:txBody>
          <a:bodyPr vert="horz" lIns="92593" tIns="46296" rIns="92593" bIns="46296"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43664"/>
            <a:ext cx="2951850" cy="498852"/>
          </a:xfrm>
          <a:prstGeom prst="rect">
            <a:avLst/>
          </a:prstGeom>
        </p:spPr>
        <p:txBody>
          <a:bodyPr vert="horz" lIns="92593" tIns="46296" rIns="92593" bIns="46296"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8538" y="9443664"/>
            <a:ext cx="2951850" cy="498852"/>
          </a:xfrm>
          <a:prstGeom prst="rect">
            <a:avLst/>
          </a:prstGeom>
        </p:spPr>
        <p:txBody>
          <a:bodyPr vert="horz" lIns="92593" tIns="46296" rIns="92593" bIns="46296" rtlCol="0" anchor="b"/>
          <a:lstStyle>
            <a:lvl1pPr algn="r">
              <a:defRPr sz="1200"/>
            </a:lvl1pPr>
          </a:lstStyle>
          <a:p>
            <a:fld id="{E555779F-F377-411B-A8C5-8B60C6F40A57}" type="slidenum">
              <a:rPr lang="nl-BE" smtClean="0"/>
              <a:t>‹nr.›</a:t>
            </a:fld>
            <a:endParaRPr lang="nl-BE"/>
          </a:p>
        </p:txBody>
      </p:sp>
    </p:spTree>
    <p:extLst>
      <p:ext uri="{BB962C8B-B14F-4D97-AF65-F5344CB8AC3E}">
        <p14:creationId xmlns:p14="http://schemas.microsoft.com/office/powerpoint/2010/main" val="4280962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Welkom bij de workshop woonmeter en wintertips</a:t>
            </a:r>
          </a:p>
        </p:txBody>
      </p:sp>
      <p:sp>
        <p:nvSpPr>
          <p:cNvPr id="4" name="Tijdelijke aanduiding voor dianummer 3"/>
          <p:cNvSpPr>
            <a:spLocks noGrp="1"/>
          </p:cNvSpPr>
          <p:nvPr>
            <p:ph type="sldNum" sz="quarter" idx="10"/>
          </p:nvPr>
        </p:nvSpPr>
        <p:spPr/>
        <p:txBody>
          <a:bodyPr/>
          <a:lstStyle/>
          <a:p>
            <a:fld id="{E555779F-F377-411B-A8C5-8B60C6F40A57}" type="slidenum">
              <a:rPr lang="nl-BE" smtClean="0"/>
              <a:t>1</a:t>
            </a:fld>
            <a:endParaRPr lang="nl-BE"/>
          </a:p>
        </p:txBody>
      </p:sp>
    </p:spTree>
    <p:extLst>
      <p:ext uri="{BB962C8B-B14F-4D97-AF65-F5344CB8AC3E}">
        <p14:creationId xmlns:p14="http://schemas.microsoft.com/office/powerpoint/2010/main" val="3595455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Te lage luchtvochtigheid is ook niet goed!</a:t>
            </a:r>
          </a:p>
          <a:p>
            <a:r>
              <a:rPr lang="nl-BE" dirty="0"/>
              <a:t>Als je steeds je woning verwarmt op 25°C en je zet nooit een raam of deur open om verse lucht binnen te laten dan</a:t>
            </a:r>
            <a:r>
              <a:rPr lang="nl-BE" baseline="0" dirty="0"/>
              <a:t> is dat ook </a:t>
            </a:r>
            <a:r>
              <a:rPr lang="nl-BE" dirty="0"/>
              <a:t>ongezond:</a:t>
            </a:r>
          </a:p>
          <a:p>
            <a:pPr marL="173645" indent="-173645">
              <a:buFont typeface="Arial" charset="0"/>
              <a:buChar char="•"/>
            </a:pPr>
            <a:r>
              <a:rPr lang="nl-BE" dirty="0"/>
              <a:t>Slecht</a:t>
            </a:r>
            <a:r>
              <a:rPr lang="nl-BE" baseline="0" dirty="0"/>
              <a:t> voor de gezondheid:</a:t>
            </a:r>
            <a:r>
              <a:rPr lang="nl-BE" dirty="0"/>
              <a:t> een droge hoest, je lippen barsten, je ogen voelen droog, hoofdpijn, enzovoort. </a:t>
            </a:r>
          </a:p>
          <a:p>
            <a:pPr marL="173645" indent="-173645">
              <a:buFont typeface="Arial" charset="0"/>
              <a:buChar char="•"/>
            </a:pPr>
            <a:endParaRPr lang="nl-BE" dirty="0"/>
          </a:p>
          <a:p>
            <a:r>
              <a:rPr lang="nl-BE" dirty="0"/>
              <a:t>Al</a:t>
            </a:r>
            <a:r>
              <a:rPr lang="nl-BE" baseline="0" dirty="0"/>
              <a:t>s je woonmeter aangeeft dat de lucht te droog is:</a:t>
            </a:r>
          </a:p>
          <a:p>
            <a:pPr marL="173645" indent="-173645">
              <a:buFontTx/>
              <a:buChar char="-"/>
            </a:pPr>
            <a:r>
              <a:rPr lang="nl-BE" baseline="0" dirty="0"/>
              <a:t>Zet je ramen iets langer open</a:t>
            </a:r>
          </a:p>
          <a:p>
            <a:pPr marL="173645" indent="-173645">
              <a:buFontTx/>
              <a:buChar char="-"/>
            </a:pPr>
            <a:r>
              <a:rPr lang="nl-BE" baseline="0" dirty="0"/>
              <a:t>Plaats een glazen bakje water op je verwarming</a:t>
            </a:r>
          </a:p>
          <a:p>
            <a:pPr marL="173645" indent="-173645">
              <a:buFontTx/>
              <a:buChar char="-"/>
            </a:pPr>
            <a:r>
              <a:rPr lang="nl-BE" baseline="0" dirty="0"/>
              <a:t>Droog je was</a:t>
            </a:r>
            <a:endParaRPr lang="nl-BE" dirty="0"/>
          </a:p>
        </p:txBody>
      </p:sp>
      <p:sp>
        <p:nvSpPr>
          <p:cNvPr id="4" name="Tijdelijke aanduiding voor dianummer 3"/>
          <p:cNvSpPr>
            <a:spLocks noGrp="1"/>
          </p:cNvSpPr>
          <p:nvPr>
            <p:ph type="sldNum" sz="quarter" idx="10"/>
          </p:nvPr>
        </p:nvSpPr>
        <p:spPr/>
        <p:txBody>
          <a:bodyPr/>
          <a:lstStyle/>
          <a:p>
            <a:fld id="{E555779F-F377-411B-A8C5-8B60C6F40A57}" type="slidenum">
              <a:rPr lang="nl-BE" smtClean="0"/>
              <a:t>10</a:t>
            </a:fld>
            <a:endParaRPr lang="nl-BE"/>
          </a:p>
        </p:txBody>
      </p:sp>
    </p:spTree>
    <p:extLst>
      <p:ext uri="{BB962C8B-B14F-4D97-AF65-F5344CB8AC3E}">
        <p14:creationId xmlns:p14="http://schemas.microsoft.com/office/powerpoint/2010/main" val="2095176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Hier geven we je graag enkele tips mee voor het verbeteren van de luchtkwaliteit in je woning, zo kan je zelf meehelpen aan een gezonde woning: (tips geven aan de hand van de afbeeldingen)</a:t>
            </a:r>
          </a:p>
        </p:txBody>
      </p:sp>
      <p:sp>
        <p:nvSpPr>
          <p:cNvPr id="4" name="Tijdelijke aanduiding voor dianummer 3"/>
          <p:cNvSpPr>
            <a:spLocks noGrp="1"/>
          </p:cNvSpPr>
          <p:nvPr>
            <p:ph type="sldNum" sz="quarter" idx="10"/>
          </p:nvPr>
        </p:nvSpPr>
        <p:spPr/>
        <p:txBody>
          <a:bodyPr/>
          <a:lstStyle/>
          <a:p>
            <a:fld id="{E555779F-F377-411B-A8C5-8B60C6F40A57}" type="slidenum">
              <a:rPr lang="nl-BE" smtClean="0"/>
              <a:t>11</a:t>
            </a:fld>
            <a:endParaRPr lang="nl-BE"/>
          </a:p>
        </p:txBody>
      </p:sp>
    </p:spTree>
    <p:extLst>
      <p:ext uri="{BB962C8B-B14F-4D97-AF65-F5344CB8AC3E}">
        <p14:creationId xmlns:p14="http://schemas.microsoft.com/office/powerpoint/2010/main" val="1482003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Tips bij de leefruimte: </a:t>
            </a:r>
          </a:p>
          <a:p>
            <a:pPr marL="173645" indent="-173645">
              <a:buFontTx/>
              <a:buChar char="-"/>
            </a:pPr>
            <a:r>
              <a:rPr lang="nl-BE" dirty="0"/>
              <a:t>verluchtingsroosters niet afdekken </a:t>
            </a:r>
          </a:p>
          <a:p>
            <a:pPr marL="173645" indent="-173645">
              <a:buFontTx/>
              <a:buChar char="-"/>
            </a:pPr>
            <a:r>
              <a:rPr lang="nl-BE" dirty="0"/>
              <a:t>niet roken in huis </a:t>
            </a:r>
          </a:p>
          <a:p>
            <a:pPr marL="173645" indent="-173645">
              <a:buFontTx/>
              <a:buChar char="-"/>
            </a:pPr>
            <a:r>
              <a:rPr lang="nl-BE" dirty="0"/>
              <a:t>uitwerpselen van dieren verwijderen</a:t>
            </a:r>
          </a:p>
          <a:p>
            <a:pPr marL="173645" indent="-173645">
              <a:buFontTx/>
              <a:buChar char="-"/>
            </a:pPr>
            <a:endParaRPr lang="nl-BE" dirty="0"/>
          </a:p>
        </p:txBody>
      </p:sp>
      <p:sp>
        <p:nvSpPr>
          <p:cNvPr id="4" name="Tijdelijke aanduiding voor dianummer 3"/>
          <p:cNvSpPr>
            <a:spLocks noGrp="1"/>
          </p:cNvSpPr>
          <p:nvPr>
            <p:ph type="sldNum" sz="quarter" idx="10"/>
          </p:nvPr>
        </p:nvSpPr>
        <p:spPr/>
        <p:txBody>
          <a:bodyPr/>
          <a:lstStyle/>
          <a:p>
            <a:fld id="{E555779F-F377-411B-A8C5-8B60C6F40A57}" type="slidenum">
              <a:rPr lang="nl-BE" smtClean="0"/>
              <a:t>12</a:t>
            </a:fld>
            <a:endParaRPr lang="nl-BE"/>
          </a:p>
        </p:txBody>
      </p:sp>
    </p:spTree>
    <p:extLst>
      <p:ext uri="{BB962C8B-B14F-4D97-AF65-F5344CB8AC3E}">
        <p14:creationId xmlns:p14="http://schemas.microsoft.com/office/powerpoint/2010/main" val="1065552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Tips bij keuken: </a:t>
            </a:r>
          </a:p>
          <a:p>
            <a:pPr marL="173645" indent="-173645">
              <a:buFontTx/>
              <a:buChar char="-"/>
            </a:pPr>
            <a:r>
              <a:rPr lang="nl-BE" dirty="0"/>
              <a:t>dampkap aanzetten als je kookt </a:t>
            </a:r>
          </a:p>
          <a:p>
            <a:pPr marL="173645" indent="-173645">
              <a:buFontTx/>
              <a:buChar char="-"/>
            </a:pPr>
            <a:r>
              <a:rPr lang="nl-BE" dirty="0"/>
              <a:t>vuilbakken/zakken tijdig ledigen en in een afgesloten container plaatsen (voor ongedierte, geurhinder en schimmels) </a:t>
            </a:r>
          </a:p>
          <a:p>
            <a:pPr marL="173645" indent="-173645">
              <a:buFontTx/>
              <a:buChar char="-"/>
            </a:pPr>
            <a:r>
              <a:rPr lang="nl-BE" dirty="0"/>
              <a:t>voldoende verluchten </a:t>
            </a:r>
          </a:p>
        </p:txBody>
      </p:sp>
      <p:sp>
        <p:nvSpPr>
          <p:cNvPr id="4" name="Tijdelijke aanduiding voor dianummer 3"/>
          <p:cNvSpPr>
            <a:spLocks noGrp="1"/>
          </p:cNvSpPr>
          <p:nvPr>
            <p:ph type="sldNum" sz="quarter" idx="10"/>
          </p:nvPr>
        </p:nvSpPr>
        <p:spPr/>
        <p:txBody>
          <a:bodyPr/>
          <a:lstStyle/>
          <a:p>
            <a:fld id="{E555779F-F377-411B-A8C5-8B60C6F40A57}" type="slidenum">
              <a:rPr lang="nl-BE" smtClean="0"/>
              <a:t>13</a:t>
            </a:fld>
            <a:endParaRPr lang="nl-BE"/>
          </a:p>
        </p:txBody>
      </p:sp>
    </p:spTree>
    <p:extLst>
      <p:ext uri="{BB962C8B-B14F-4D97-AF65-F5344CB8AC3E}">
        <p14:creationId xmlns:p14="http://schemas.microsoft.com/office/powerpoint/2010/main" val="1786015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Tips bij badkamer: </a:t>
            </a:r>
          </a:p>
          <a:p>
            <a:r>
              <a:rPr lang="nl-BE" dirty="0"/>
              <a:t>-   verluchten door of raam open te zetten, of deur naar andere ruimten open te zetten </a:t>
            </a:r>
          </a:p>
          <a:p>
            <a:pPr marL="173645" indent="-173645">
              <a:buFontTx/>
              <a:buChar char="-"/>
            </a:pPr>
            <a:r>
              <a:rPr lang="nl-BE" dirty="0"/>
              <a:t>natte handdoeken open ophangen </a:t>
            </a:r>
          </a:p>
          <a:p>
            <a:pPr marL="173645" indent="-173645">
              <a:buFontTx/>
              <a:buChar char="-"/>
            </a:pPr>
            <a:r>
              <a:rPr lang="nl-BE" dirty="0"/>
              <a:t>water steeds opdweilen </a:t>
            </a:r>
          </a:p>
          <a:p>
            <a:pPr marL="173645" indent="-173645">
              <a:buFontTx/>
              <a:buChar char="-"/>
            </a:pPr>
            <a:r>
              <a:rPr lang="nl-BE"/>
              <a:t>met </a:t>
            </a:r>
            <a:r>
              <a:rPr lang="nl-BE" smtClean="0"/>
              <a:t>raamwisser (aftrekker) </a:t>
            </a:r>
            <a:r>
              <a:rPr lang="nl-BE" dirty="0"/>
              <a:t>de ruit van je douche watervrij maken (ook tegen kalkaanslag)</a:t>
            </a:r>
          </a:p>
        </p:txBody>
      </p:sp>
      <p:sp>
        <p:nvSpPr>
          <p:cNvPr id="4" name="Tijdelijke aanduiding voor dianummer 3"/>
          <p:cNvSpPr>
            <a:spLocks noGrp="1"/>
          </p:cNvSpPr>
          <p:nvPr>
            <p:ph type="sldNum" sz="quarter" idx="10"/>
          </p:nvPr>
        </p:nvSpPr>
        <p:spPr/>
        <p:txBody>
          <a:bodyPr/>
          <a:lstStyle/>
          <a:p>
            <a:fld id="{E555779F-F377-411B-A8C5-8B60C6F40A57}" type="slidenum">
              <a:rPr lang="nl-BE" smtClean="0"/>
              <a:t>14</a:t>
            </a:fld>
            <a:endParaRPr lang="nl-BE"/>
          </a:p>
        </p:txBody>
      </p:sp>
    </p:spTree>
    <p:extLst>
      <p:ext uri="{BB962C8B-B14F-4D97-AF65-F5344CB8AC3E}">
        <p14:creationId xmlns:p14="http://schemas.microsoft.com/office/powerpoint/2010/main" val="128315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Tips bij slaapkamer: </a:t>
            </a:r>
          </a:p>
          <a:p>
            <a:pPr marL="173645" indent="-173645">
              <a:buFontTx/>
              <a:buChar char="-"/>
            </a:pPr>
            <a:r>
              <a:rPr lang="nl-BE" dirty="0"/>
              <a:t>opnieuw verluchten door raam of deur te openen</a:t>
            </a:r>
          </a:p>
          <a:p>
            <a:pPr marL="173645" indent="-173645">
              <a:buFontTx/>
              <a:buChar char="-"/>
            </a:pPr>
            <a:r>
              <a:rPr lang="nl-BE" dirty="0"/>
              <a:t>gordijnen/rolluiken openen</a:t>
            </a:r>
          </a:p>
          <a:p>
            <a:pPr marL="173645" indent="-173645">
              <a:buFontTx/>
              <a:buChar char="-"/>
            </a:pPr>
            <a:r>
              <a:rPr lang="nl-BE" dirty="0"/>
              <a:t>bed openleggen</a:t>
            </a:r>
          </a:p>
          <a:p>
            <a:pPr marL="173645" indent="-173645">
              <a:buFontTx/>
              <a:buChar char="-"/>
            </a:pPr>
            <a:r>
              <a:rPr lang="nl-BE" dirty="0"/>
              <a:t>temperatuur nooit onder 15 graden laten zakken </a:t>
            </a:r>
          </a:p>
          <a:p>
            <a:pPr marL="173645" indent="-173645">
              <a:buFontTx/>
              <a:buChar char="-"/>
            </a:pPr>
            <a:r>
              <a:rPr lang="nl-BE" dirty="0"/>
              <a:t>enkel was drogen met open raam</a:t>
            </a:r>
          </a:p>
        </p:txBody>
      </p:sp>
      <p:sp>
        <p:nvSpPr>
          <p:cNvPr id="4" name="Tijdelijke aanduiding voor dianummer 3"/>
          <p:cNvSpPr>
            <a:spLocks noGrp="1"/>
          </p:cNvSpPr>
          <p:nvPr>
            <p:ph type="sldNum" sz="quarter" idx="10"/>
          </p:nvPr>
        </p:nvSpPr>
        <p:spPr/>
        <p:txBody>
          <a:bodyPr/>
          <a:lstStyle/>
          <a:p>
            <a:fld id="{E555779F-F377-411B-A8C5-8B60C6F40A57}" type="slidenum">
              <a:rPr lang="nl-BE" smtClean="0"/>
              <a:t>15</a:t>
            </a:fld>
            <a:endParaRPr lang="nl-BE"/>
          </a:p>
        </p:txBody>
      </p:sp>
    </p:spTree>
    <p:extLst>
      <p:ext uri="{BB962C8B-B14F-4D97-AF65-F5344CB8AC3E}">
        <p14:creationId xmlns:p14="http://schemas.microsoft.com/office/powerpoint/2010/main" val="2129999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Hoe </a:t>
            </a:r>
            <a:r>
              <a:rPr lang="nl-BE" dirty="0" err="1"/>
              <a:t>condensschimmel</a:t>
            </a:r>
            <a:r>
              <a:rPr lang="nl-BE" dirty="0"/>
              <a:t> te verwijderen: </a:t>
            </a:r>
          </a:p>
          <a:p>
            <a:pPr marL="173645" indent="-173645">
              <a:buFontTx/>
              <a:buChar char="-"/>
            </a:pPr>
            <a:r>
              <a:rPr lang="nl-BE" dirty="0"/>
              <a:t>Gebruik een aangepast product om dit te verwijderen, bv. </a:t>
            </a:r>
            <a:r>
              <a:rPr lang="nl-BE" dirty="0" err="1"/>
              <a:t>dettol</a:t>
            </a:r>
            <a:r>
              <a:rPr lang="nl-BE" dirty="0"/>
              <a:t>, bleekwater, allesreiniger</a:t>
            </a:r>
          </a:p>
          <a:p>
            <a:pPr marL="173645" indent="-173645">
              <a:buFontTx/>
              <a:buChar char="-"/>
            </a:pPr>
            <a:r>
              <a:rPr lang="nl-BE" dirty="0"/>
              <a:t>Doe dit zo snel mogelijk om erger te vermijden</a:t>
            </a:r>
          </a:p>
          <a:p>
            <a:pPr marL="173645" indent="-173645">
              <a:buFontTx/>
              <a:buChar char="-"/>
            </a:pPr>
            <a:r>
              <a:rPr lang="nl-BE" dirty="0"/>
              <a:t>Werk met handschoenen en bedek je mond en neus</a:t>
            </a:r>
          </a:p>
          <a:p>
            <a:pPr marL="173645" indent="-173645">
              <a:buFontTx/>
              <a:buChar char="-"/>
            </a:pPr>
            <a:r>
              <a:rPr lang="nl-BE" dirty="0"/>
              <a:t>Gebruik de spons niet meer opnieuw</a:t>
            </a:r>
          </a:p>
          <a:p>
            <a:pPr marL="173645" indent="-173645">
              <a:buFontTx/>
              <a:buChar char="-"/>
            </a:pPr>
            <a:r>
              <a:rPr lang="nl-BE" dirty="0"/>
              <a:t>Verlucht de ruimte tijdens en na het poetsen</a:t>
            </a:r>
          </a:p>
        </p:txBody>
      </p:sp>
      <p:sp>
        <p:nvSpPr>
          <p:cNvPr id="4" name="Tijdelijke aanduiding voor dianummer 3"/>
          <p:cNvSpPr>
            <a:spLocks noGrp="1"/>
          </p:cNvSpPr>
          <p:nvPr>
            <p:ph type="sldNum" sz="quarter" idx="10"/>
          </p:nvPr>
        </p:nvSpPr>
        <p:spPr/>
        <p:txBody>
          <a:bodyPr/>
          <a:lstStyle/>
          <a:p>
            <a:fld id="{E555779F-F377-411B-A8C5-8B60C6F40A57}" type="slidenum">
              <a:rPr lang="nl-BE" smtClean="0"/>
              <a:t>16</a:t>
            </a:fld>
            <a:endParaRPr lang="nl-BE"/>
          </a:p>
        </p:txBody>
      </p:sp>
    </p:spTree>
    <p:extLst>
      <p:ext uri="{BB962C8B-B14F-4D97-AF65-F5344CB8AC3E}">
        <p14:creationId xmlns:p14="http://schemas.microsoft.com/office/powerpoint/2010/main" val="2534495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 zijn ons er allemaal van bewust dat energie duurder en duurder wordt. Daarom geven we jullie graag enkele tips om te besparen op energie!</a:t>
            </a:r>
          </a:p>
        </p:txBody>
      </p:sp>
      <p:sp>
        <p:nvSpPr>
          <p:cNvPr id="4" name="Tijdelijke aanduiding voor dianummer 3"/>
          <p:cNvSpPr>
            <a:spLocks noGrp="1"/>
          </p:cNvSpPr>
          <p:nvPr>
            <p:ph type="sldNum" sz="quarter" idx="10"/>
          </p:nvPr>
        </p:nvSpPr>
        <p:spPr/>
        <p:txBody>
          <a:bodyPr/>
          <a:lstStyle/>
          <a:p>
            <a:fld id="{E555779F-F377-411B-A8C5-8B60C6F40A57}" type="slidenum">
              <a:rPr lang="nl-BE" smtClean="0"/>
              <a:t>17</a:t>
            </a:fld>
            <a:endParaRPr lang="nl-BE"/>
          </a:p>
        </p:txBody>
      </p:sp>
    </p:spTree>
    <p:extLst>
      <p:ext uri="{BB962C8B-B14F-4D97-AF65-F5344CB8AC3E}">
        <p14:creationId xmlns:p14="http://schemas.microsoft.com/office/powerpoint/2010/main" val="3497201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dirty="0"/>
              <a:t>Wist je dat veel energie verbruiken door het zogenaamde sluipverbruik van toestellen?</a:t>
            </a:r>
          </a:p>
          <a:p>
            <a:pPr algn="l"/>
            <a:r>
              <a:rPr lang="nl-BE" dirty="0"/>
              <a:t>Dit zijn alle kleine lichtjes die blijven branden als je een toestel niet gebruikt. Vb.</a:t>
            </a:r>
            <a:r>
              <a:rPr lang="nl-BE" baseline="0" dirty="0"/>
              <a:t> </a:t>
            </a:r>
            <a:r>
              <a:rPr lang="nl-BE" dirty="0"/>
              <a:t>je tv-decoder, je microgolf of je oplader van je gsm. </a:t>
            </a:r>
          </a:p>
          <a:p>
            <a:pPr algn="l"/>
            <a:r>
              <a:rPr lang="nl-BE" dirty="0"/>
              <a:t>Je kan hierop besparen door:</a:t>
            </a:r>
          </a:p>
          <a:p>
            <a:pPr marL="173645" indent="-173645">
              <a:buFont typeface="Arial" charset="0"/>
              <a:buChar char="•"/>
            </a:pPr>
            <a:r>
              <a:rPr lang="nl-BE" baseline="0" dirty="0"/>
              <a:t>Ze </a:t>
            </a:r>
            <a:r>
              <a:rPr lang="nl-BE" dirty="0"/>
              <a:t>volledig uit te schakelen door de stekker uit te trekken kan je op jaarbasis een behoorlijk bedrag besparen. </a:t>
            </a:r>
          </a:p>
          <a:p>
            <a:pPr marL="173645" indent="-173645">
              <a:buFont typeface="Arial" charset="0"/>
              <a:buChar char="•"/>
            </a:pPr>
            <a:r>
              <a:rPr lang="nl-BE" dirty="0"/>
              <a:t>Is het niet evident alle stekkers uit te trekken? Maak eventueel gebruik van een verdeelstekker met aan/</a:t>
            </a:r>
            <a:r>
              <a:rPr lang="nl-BE" dirty="0" err="1"/>
              <a:t>uit-knop</a:t>
            </a:r>
            <a:r>
              <a:rPr lang="nl-BE" dirty="0"/>
              <a:t>. </a:t>
            </a:r>
          </a:p>
        </p:txBody>
      </p:sp>
      <p:sp>
        <p:nvSpPr>
          <p:cNvPr id="4" name="Tijdelijke aanduiding voor dianummer 3"/>
          <p:cNvSpPr>
            <a:spLocks noGrp="1"/>
          </p:cNvSpPr>
          <p:nvPr>
            <p:ph type="sldNum" sz="quarter" idx="10"/>
          </p:nvPr>
        </p:nvSpPr>
        <p:spPr/>
        <p:txBody>
          <a:bodyPr/>
          <a:lstStyle/>
          <a:p>
            <a:fld id="{E555779F-F377-411B-A8C5-8B60C6F40A57}" type="slidenum">
              <a:rPr lang="nl-BE" smtClean="0"/>
              <a:t>18</a:t>
            </a:fld>
            <a:endParaRPr lang="nl-BE"/>
          </a:p>
        </p:txBody>
      </p:sp>
    </p:spTree>
    <p:extLst>
      <p:ext uri="{BB962C8B-B14F-4D97-AF65-F5344CB8AC3E}">
        <p14:creationId xmlns:p14="http://schemas.microsoft.com/office/powerpoint/2010/main" val="2692652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Je kan ook veel energie besparen door je koelkast op de correcte manier te gebruiken.  </a:t>
            </a:r>
          </a:p>
          <a:p>
            <a:r>
              <a:rPr lang="nl-BE" dirty="0"/>
              <a:t>Elke graad meer komt neer op 5% meer verbruik. </a:t>
            </a:r>
          </a:p>
          <a:p>
            <a:r>
              <a:rPr lang="nl-BE" dirty="0"/>
              <a:t>Enkele</a:t>
            </a:r>
            <a:r>
              <a:rPr lang="nl-BE" baseline="0" dirty="0"/>
              <a:t> tips:</a:t>
            </a:r>
          </a:p>
          <a:p>
            <a:pPr marL="173645" indent="-173645">
              <a:buFontTx/>
              <a:buChar char="-"/>
            </a:pPr>
            <a:r>
              <a:rPr lang="nl-BE" dirty="0"/>
              <a:t>Als je warm eten wilt bewaren in de koelkast, wacht dan tot deze is afgekoeld. Als je warme voedingswaren in de koelkast plaatst, zal je koelkast extra verbruiken om de etenswaren af te koelen. </a:t>
            </a:r>
          </a:p>
          <a:p>
            <a:pPr marL="173645" indent="-173645">
              <a:buFontTx/>
              <a:buChar char="-"/>
            </a:pPr>
            <a:r>
              <a:rPr lang="nl-BE" dirty="0"/>
              <a:t>Haal je voedingswaren uit de diepvries? Laat ze ontdooien in de koelkast, zo recupereer je de kou waardoor je koelkast minder energie verbruikt </a:t>
            </a:r>
          </a:p>
          <a:p>
            <a:pPr marL="173645" indent="-173645">
              <a:buFontTx/>
              <a:buChar char="-"/>
            </a:pPr>
            <a:r>
              <a:rPr lang="nl-BE" dirty="0"/>
              <a:t>Je hebt toestellen met een ‘anti-</a:t>
            </a:r>
            <a:r>
              <a:rPr lang="nl-BE" dirty="0" err="1"/>
              <a:t>frost</a:t>
            </a:r>
            <a:r>
              <a:rPr lang="nl-BE" dirty="0"/>
              <a:t>’ optie. Deze zorgen ervoor dat je geen ijslaag in je koelkast krijgt. Als je dit niet hebt, is het aan te raden je koelkast regelmatig uit te schakelen, leeg te maken en de ijslaag te verwijderen. De ijslaag zorgt er namelijk voor dat</a:t>
            </a:r>
            <a:r>
              <a:rPr lang="nl-BE" baseline="0" dirty="0"/>
              <a:t> je ijskast meer energie verbruikt</a:t>
            </a:r>
            <a:endParaRPr lang="nl-BE" dirty="0"/>
          </a:p>
        </p:txBody>
      </p:sp>
      <p:sp>
        <p:nvSpPr>
          <p:cNvPr id="4" name="Tijdelijke aanduiding voor dianummer 3"/>
          <p:cNvSpPr>
            <a:spLocks noGrp="1"/>
          </p:cNvSpPr>
          <p:nvPr>
            <p:ph type="sldNum" sz="quarter" idx="10"/>
          </p:nvPr>
        </p:nvSpPr>
        <p:spPr/>
        <p:txBody>
          <a:bodyPr/>
          <a:lstStyle/>
          <a:p>
            <a:fld id="{E555779F-F377-411B-A8C5-8B60C6F40A57}" type="slidenum">
              <a:rPr lang="nl-BE" smtClean="0"/>
              <a:t>19</a:t>
            </a:fld>
            <a:endParaRPr lang="nl-BE"/>
          </a:p>
        </p:txBody>
      </p:sp>
    </p:spTree>
    <p:extLst>
      <p:ext uri="{BB962C8B-B14F-4D97-AF65-F5344CB8AC3E}">
        <p14:creationId xmlns:p14="http://schemas.microsoft.com/office/powerpoint/2010/main" val="2261554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Volgende onderwerpen gaan we deze avond doorlopen: ….</a:t>
            </a:r>
          </a:p>
        </p:txBody>
      </p:sp>
      <p:sp>
        <p:nvSpPr>
          <p:cNvPr id="4" name="Tijdelijke aanduiding voor dianummer 3"/>
          <p:cNvSpPr>
            <a:spLocks noGrp="1"/>
          </p:cNvSpPr>
          <p:nvPr>
            <p:ph type="sldNum" sz="quarter" idx="10"/>
          </p:nvPr>
        </p:nvSpPr>
        <p:spPr/>
        <p:txBody>
          <a:bodyPr/>
          <a:lstStyle/>
          <a:p>
            <a:fld id="{E555779F-F377-411B-A8C5-8B60C6F40A57}" type="slidenum">
              <a:rPr lang="nl-BE" smtClean="0"/>
              <a:t>2</a:t>
            </a:fld>
            <a:endParaRPr lang="nl-BE"/>
          </a:p>
        </p:txBody>
      </p:sp>
    </p:spTree>
    <p:extLst>
      <p:ext uri="{BB962C8B-B14F-4D97-AF65-F5344CB8AC3E}">
        <p14:creationId xmlns:p14="http://schemas.microsoft.com/office/powerpoint/2010/main" val="2610884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Bij het koken kan</a:t>
            </a:r>
            <a:r>
              <a:rPr lang="nl-BE" baseline="0" dirty="0"/>
              <a:t> je ook besparen op je verbruik:</a:t>
            </a:r>
          </a:p>
          <a:p>
            <a:pPr marL="173645" indent="-173645">
              <a:buFontTx/>
              <a:buChar char="-"/>
            </a:pPr>
            <a:r>
              <a:rPr lang="nl-BE" dirty="0"/>
              <a:t>zet 5minuten voor je eten klaar is je elektrisch kookvuur af. Het kookvuur zal nog lang genoeg warm blijven om je maaltijd af te werken, hetzelfde geldt voor de oven! </a:t>
            </a:r>
          </a:p>
          <a:p>
            <a:pPr marL="173645" indent="-173645">
              <a:buFontTx/>
              <a:buChar char="-"/>
            </a:pPr>
            <a:r>
              <a:rPr lang="nl-BE" dirty="0"/>
              <a:t>Pas het formaat van je kookpot aan </a:t>
            </a:r>
            <a:r>
              <a:rPr lang="nl-BE" dirty="0" err="1"/>
              <a:t>aan</a:t>
            </a:r>
            <a:r>
              <a:rPr lang="nl-BE" dirty="0"/>
              <a:t> je kookplaat. Een kleine pot op een groot vuur plaatsen zorgt ervoor dat er onnodig veel warmte wordt geproduceerd </a:t>
            </a:r>
          </a:p>
          <a:p>
            <a:pPr marL="173645" indent="-173645">
              <a:buFontTx/>
              <a:buChar char="-"/>
            </a:pPr>
            <a:r>
              <a:rPr lang="nl-BE" dirty="0"/>
              <a:t>Vervang of reinig regelmatig de filters van je dampkap. Vervuilde </a:t>
            </a:r>
            <a:r>
              <a:rPr lang="nl-BE"/>
              <a:t>filters </a:t>
            </a:r>
            <a:r>
              <a:rPr lang="nl-BE" smtClean="0"/>
              <a:t>zorgen</a:t>
            </a:r>
            <a:r>
              <a:rPr lang="nl-BE" baseline="0" smtClean="0"/>
              <a:t> </a:t>
            </a:r>
            <a:r>
              <a:rPr lang="nl-BE" smtClean="0"/>
              <a:t>ervoor </a:t>
            </a:r>
            <a:r>
              <a:rPr lang="nl-BE" dirty="0"/>
              <a:t>dat er minder lucht wordt doorgelaten waardoor het rendement van je dampkap vermindert. </a:t>
            </a:r>
          </a:p>
        </p:txBody>
      </p:sp>
      <p:sp>
        <p:nvSpPr>
          <p:cNvPr id="4" name="Tijdelijke aanduiding voor dianummer 3"/>
          <p:cNvSpPr>
            <a:spLocks noGrp="1"/>
          </p:cNvSpPr>
          <p:nvPr>
            <p:ph type="sldNum" sz="quarter" idx="10"/>
          </p:nvPr>
        </p:nvSpPr>
        <p:spPr/>
        <p:txBody>
          <a:bodyPr/>
          <a:lstStyle/>
          <a:p>
            <a:fld id="{E555779F-F377-411B-A8C5-8B60C6F40A57}" type="slidenum">
              <a:rPr lang="nl-BE" smtClean="0"/>
              <a:t>20</a:t>
            </a:fld>
            <a:endParaRPr lang="nl-BE"/>
          </a:p>
        </p:txBody>
      </p:sp>
    </p:spTree>
    <p:extLst>
      <p:ext uri="{BB962C8B-B14F-4D97-AF65-F5344CB8AC3E}">
        <p14:creationId xmlns:p14="http://schemas.microsoft.com/office/powerpoint/2010/main" val="3401329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Nog enkele tips:</a:t>
            </a:r>
          </a:p>
          <a:p>
            <a:r>
              <a:rPr lang="nl-BE" dirty="0"/>
              <a:t>* Verlichting:</a:t>
            </a:r>
          </a:p>
          <a:p>
            <a:pPr marL="173645" indent="-173645">
              <a:buFontTx/>
              <a:buChar char="-"/>
            </a:pPr>
            <a:r>
              <a:rPr lang="nl-BE" dirty="0"/>
              <a:t>vervang je halogeenlampen door led-lampen, deze verbruiken veel minder energie. </a:t>
            </a:r>
          </a:p>
          <a:p>
            <a:pPr marL="173645" indent="-173645">
              <a:buFontTx/>
              <a:buChar char="-"/>
            </a:pPr>
            <a:r>
              <a:rPr lang="nl-BE" dirty="0"/>
              <a:t>doe je lichten uit, laat geen lichten branden in de ruimtes waar je niet bent. </a:t>
            </a:r>
          </a:p>
          <a:p>
            <a:r>
              <a:rPr lang="nl-BE" dirty="0"/>
              <a:t>* wassen:</a:t>
            </a:r>
          </a:p>
          <a:p>
            <a:pPr marL="173645" indent="-173645">
              <a:buFontTx/>
              <a:buChar char="-"/>
            </a:pPr>
            <a:r>
              <a:rPr lang="nl-BE" dirty="0"/>
              <a:t>Was op 30° in plaats van op 40°, hiermee bespaar je veel elektriciteit. </a:t>
            </a:r>
          </a:p>
          <a:p>
            <a:r>
              <a:rPr lang="nl-BE" dirty="0"/>
              <a:t>* Piek en daluren</a:t>
            </a:r>
          </a:p>
          <a:p>
            <a:pPr marL="173645" indent="-173645">
              <a:buFontTx/>
              <a:buChar char="-"/>
            </a:pPr>
            <a:r>
              <a:rPr lang="nl-BE" dirty="0"/>
              <a:t>Sommige elektriciteitsmeters bestaan uit twee tellers. Een dag (piek) en nacht (dal) teller. </a:t>
            </a:r>
          </a:p>
          <a:p>
            <a:pPr marL="173645" indent="-173645">
              <a:buFontTx/>
              <a:buChar char="-"/>
            </a:pPr>
            <a:r>
              <a:rPr lang="nl-BE" dirty="0"/>
              <a:t>Indien je dit hebt, let er dan op dat je je apparaten zoveel mogelijk  vanaf ‘s avonds 22u00 tot ‘s ochtends 07u00 of in het weekend laat draaien, bv. je wasmachine, </a:t>
            </a:r>
            <a:r>
              <a:rPr lang="nl-BE" dirty="0" err="1"/>
              <a:t>vaatwas</a:t>
            </a:r>
            <a:r>
              <a:rPr lang="nl-BE" dirty="0"/>
              <a:t>, droogkast. Tijdens deze daluren heb je namelijk een voordeliger tarief dan tijdens de piekuren. </a:t>
            </a:r>
          </a:p>
        </p:txBody>
      </p:sp>
      <p:sp>
        <p:nvSpPr>
          <p:cNvPr id="4" name="Tijdelijke aanduiding voor dianummer 3"/>
          <p:cNvSpPr>
            <a:spLocks noGrp="1"/>
          </p:cNvSpPr>
          <p:nvPr>
            <p:ph type="sldNum" sz="quarter" idx="10"/>
          </p:nvPr>
        </p:nvSpPr>
        <p:spPr/>
        <p:txBody>
          <a:bodyPr/>
          <a:lstStyle/>
          <a:p>
            <a:fld id="{E555779F-F377-411B-A8C5-8B60C6F40A57}" type="slidenum">
              <a:rPr lang="nl-BE" smtClean="0"/>
              <a:t>21</a:t>
            </a:fld>
            <a:endParaRPr lang="nl-BE"/>
          </a:p>
        </p:txBody>
      </p:sp>
    </p:spTree>
    <p:extLst>
      <p:ext uri="{BB962C8B-B14F-4D97-AF65-F5344CB8AC3E}">
        <p14:creationId xmlns:p14="http://schemas.microsoft.com/office/powerpoint/2010/main" val="499367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Nog enkele tips in verband met waterverbruik: </a:t>
            </a:r>
          </a:p>
          <a:p>
            <a:pPr marL="173645" indent="-173645">
              <a:buFont typeface="Arial" charset="0"/>
              <a:buChar char="•"/>
            </a:pPr>
            <a:r>
              <a:rPr lang="nl-BE" dirty="0"/>
              <a:t>laat een lekkende kraan vervangen, ook al drupt je kraan maar een beetje, op termijn kan dit een grote hoeveelheid zijn  </a:t>
            </a:r>
          </a:p>
          <a:p>
            <a:pPr marL="173645" indent="-173645">
              <a:buFont typeface="Arial" charset="0"/>
              <a:buChar char="•"/>
            </a:pPr>
            <a:r>
              <a:rPr lang="nl-BE" dirty="0"/>
              <a:t>Let erop dat je geen water laat lopen tijdens het poetsen van je tanden, het afwassen, … </a:t>
            </a:r>
          </a:p>
          <a:p>
            <a:pPr marL="173645" indent="-173645">
              <a:buFont typeface="Arial" charset="0"/>
              <a:buChar char="•"/>
            </a:pPr>
            <a:r>
              <a:rPr lang="nl-BE" dirty="0"/>
              <a:t>Als je doorspoelt zal je steeds de jachtbak van je toilet horen vollopen, bij sommige duurt dit 1 minuut, bij andere 5 minuten. Als je merkt na meer dan 5 minuten dat je toilet blijft lopen, contacteer dan zeker je huurbegeleider, dan bestaat er een kans dat je met een klein lek of ander probleem zit. </a:t>
            </a:r>
          </a:p>
        </p:txBody>
      </p:sp>
      <p:sp>
        <p:nvSpPr>
          <p:cNvPr id="4" name="Tijdelijke aanduiding voor dianummer 3"/>
          <p:cNvSpPr>
            <a:spLocks noGrp="1"/>
          </p:cNvSpPr>
          <p:nvPr>
            <p:ph type="sldNum" sz="quarter" idx="10"/>
          </p:nvPr>
        </p:nvSpPr>
        <p:spPr/>
        <p:txBody>
          <a:bodyPr/>
          <a:lstStyle/>
          <a:p>
            <a:fld id="{E555779F-F377-411B-A8C5-8B60C6F40A57}" type="slidenum">
              <a:rPr lang="nl-BE" smtClean="0"/>
              <a:t>22</a:t>
            </a:fld>
            <a:endParaRPr lang="nl-BE"/>
          </a:p>
        </p:txBody>
      </p:sp>
    </p:spTree>
    <p:extLst>
      <p:ext uri="{BB962C8B-B14F-4D97-AF65-F5344CB8AC3E}">
        <p14:creationId xmlns:p14="http://schemas.microsoft.com/office/powerpoint/2010/main" val="1569498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555779F-F377-411B-A8C5-8B60C6F40A57}" type="slidenum">
              <a:rPr lang="nl-BE" smtClean="0"/>
              <a:t>23</a:t>
            </a:fld>
            <a:endParaRPr lang="nl-BE"/>
          </a:p>
        </p:txBody>
      </p:sp>
    </p:spTree>
    <p:extLst>
      <p:ext uri="{BB962C8B-B14F-4D97-AF65-F5344CB8AC3E}">
        <p14:creationId xmlns:p14="http://schemas.microsoft.com/office/powerpoint/2010/main" val="201009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Jullie krijgen allemaal een woonmeter mee naar huis.</a:t>
            </a:r>
          </a:p>
          <a:p>
            <a:r>
              <a:rPr lang="nl-BE" dirty="0"/>
              <a:t>Wat is een woonmeter en hoe kan het jullie helpen bij een gezondere thuisomgeving? </a:t>
            </a:r>
          </a:p>
          <a:p>
            <a:r>
              <a:rPr lang="nl-BE" dirty="0"/>
              <a:t>De woonmeter toont twee cijfers:</a:t>
            </a:r>
          </a:p>
          <a:p>
            <a:pPr marL="173645" indent="-173645">
              <a:buFont typeface="Arial" panose="020B0604020202020204" pitchFamily="34" charset="0"/>
              <a:buChar char="•"/>
            </a:pPr>
            <a:r>
              <a:rPr lang="nl-BE" dirty="0"/>
              <a:t>de temperatuur bovenaan</a:t>
            </a:r>
          </a:p>
          <a:p>
            <a:pPr marL="173645" indent="-173645">
              <a:buFont typeface="Arial" panose="020B0604020202020204" pitchFamily="34" charset="0"/>
              <a:buChar char="•"/>
            </a:pPr>
            <a:r>
              <a:rPr lang="nl-BE" dirty="0"/>
              <a:t>de luchtvochtigheid onderaan</a:t>
            </a:r>
          </a:p>
        </p:txBody>
      </p:sp>
      <p:sp>
        <p:nvSpPr>
          <p:cNvPr id="4" name="Tijdelijke aanduiding voor dianummer 3"/>
          <p:cNvSpPr>
            <a:spLocks noGrp="1"/>
          </p:cNvSpPr>
          <p:nvPr>
            <p:ph type="sldNum" sz="quarter" idx="10"/>
          </p:nvPr>
        </p:nvSpPr>
        <p:spPr/>
        <p:txBody>
          <a:bodyPr/>
          <a:lstStyle/>
          <a:p>
            <a:fld id="{E555779F-F377-411B-A8C5-8B60C6F40A57}" type="slidenum">
              <a:rPr lang="nl-BE" smtClean="0"/>
              <a:t>3</a:t>
            </a:fld>
            <a:endParaRPr lang="nl-BE"/>
          </a:p>
        </p:txBody>
      </p:sp>
    </p:spTree>
    <p:extLst>
      <p:ext uri="{BB962C8B-B14F-4D97-AF65-F5344CB8AC3E}">
        <p14:creationId xmlns:p14="http://schemas.microsoft.com/office/powerpoint/2010/main" val="748424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woonmeter bestaat uit 4 onderdelen:</a:t>
            </a:r>
          </a:p>
          <a:p>
            <a:pPr marL="173645" indent="-173645">
              <a:buFontTx/>
              <a:buChar char="-"/>
            </a:pPr>
            <a:r>
              <a:rPr lang="nl-BE" dirty="0"/>
              <a:t>temperatuur</a:t>
            </a:r>
          </a:p>
          <a:p>
            <a:pPr marL="173645" indent="-173645">
              <a:buFontTx/>
              <a:buChar char="-"/>
            </a:pPr>
            <a:r>
              <a:rPr lang="nl-BE" dirty="0"/>
              <a:t>kamerthermostaat</a:t>
            </a:r>
          </a:p>
          <a:p>
            <a:pPr marL="173645" indent="-173645">
              <a:buFontTx/>
              <a:buChar char="-"/>
            </a:pPr>
            <a:r>
              <a:rPr lang="nl-BE" dirty="0"/>
              <a:t>luchtvochtigheid</a:t>
            </a:r>
          </a:p>
          <a:p>
            <a:pPr marL="173645" indent="-173645">
              <a:buFontTx/>
              <a:buChar char="-"/>
            </a:pPr>
            <a:r>
              <a:rPr lang="nl-BE" dirty="0"/>
              <a:t>verluchten. </a:t>
            </a:r>
          </a:p>
        </p:txBody>
      </p:sp>
      <p:sp>
        <p:nvSpPr>
          <p:cNvPr id="4" name="Tijdelijke aanduiding voor dianummer 3"/>
          <p:cNvSpPr>
            <a:spLocks noGrp="1"/>
          </p:cNvSpPr>
          <p:nvPr>
            <p:ph type="sldNum" sz="quarter" idx="10"/>
          </p:nvPr>
        </p:nvSpPr>
        <p:spPr/>
        <p:txBody>
          <a:bodyPr/>
          <a:lstStyle/>
          <a:p>
            <a:fld id="{E555779F-F377-411B-A8C5-8B60C6F40A57}" type="slidenum">
              <a:rPr lang="nl-BE" smtClean="0"/>
              <a:t>4</a:t>
            </a:fld>
            <a:endParaRPr lang="nl-BE"/>
          </a:p>
        </p:txBody>
      </p:sp>
    </p:spTree>
    <p:extLst>
      <p:ext uri="{BB962C8B-B14F-4D97-AF65-F5344CB8AC3E}">
        <p14:creationId xmlns:p14="http://schemas.microsoft.com/office/powerpoint/2010/main" val="1819145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Een goede temperatuur in de woning is heel belangrijk:</a:t>
            </a:r>
          </a:p>
          <a:p>
            <a:pPr marL="173645" indent="-173645">
              <a:buFont typeface="Arial" panose="020B0604020202020204" pitchFamily="34" charset="0"/>
              <a:buChar char="•"/>
            </a:pPr>
            <a:r>
              <a:rPr lang="nl-BE" dirty="0"/>
              <a:t>voor de staat van de woning en </a:t>
            </a:r>
          </a:p>
          <a:p>
            <a:pPr marL="173645" indent="-173645">
              <a:buFont typeface="Arial" panose="020B0604020202020204" pitchFamily="34" charset="0"/>
              <a:buChar char="•"/>
            </a:pPr>
            <a:r>
              <a:rPr lang="nl-BE" dirty="0"/>
              <a:t>uw eigen gezondheid</a:t>
            </a:r>
          </a:p>
          <a:p>
            <a:endParaRPr lang="nl-BE" dirty="0"/>
          </a:p>
          <a:p>
            <a:r>
              <a:rPr lang="nl-BE" dirty="0"/>
              <a:t>De </a:t>
            </a:r>
            <a:r>
              <a:rPr lang="nl-BE" b="1" dirty="0"/>
              <a:t>beste temperatuur is 20°C </a:t>
            </a:r>
            <a:r>
              <a:rPr lang="nl-BE" dirty="0"/>
              <a:t>als je in het huis bent. </a:t>
            </a:r>
          </a:p>
          <a:p>
            <a:r>
              <a:rPr lang="nl-BE" dirty="0"/>
              <a:t>Elke graad minder zorgt voor 7% minder verbruik. </a:t>
            </a:r>
            <a:endParaRPr lang="nl-BE" dirty="0" smtClean="0"/>
          </a:p>
          <a:p>
            <a:endParaRPr lang="nl-BE" dirty="0"/>
          </a:p>
          <a:p>
            <a:r>
              <a:rPr lang="nl-BE" dirty="0"/>
              <a:t>De verwarming lager zetten </a:t>
            </a:r>
            <a:r>
              <a:rPr lang="nl-BE" b="1" dirty="0"/>
              <a:t>als je niet thuis bent</a:t>
            </a:r>
            <a:r>
              <a:rPr lang="nl-BE" dirty="0"/>
              <a:t> is een aanrader, </a:t>
            </a:r>
            <a:r>
              <a:rPr lang="nl-BE" b="1" dirty="0"/>
              <a:t>zo’n 15°C </a:t>
            </a:r>
            <a:r>
              <a:rPr lang="nl-BE" dirty="0"/>
              <a:t>is laag genoeg -&gt; Dit is beter voor je energieverbruik, </a:t>
            </a:r>
          </a:p>
          <a:p>
            <a:endParaRPr lang="nl-BE" b="1" dirty="0" smtClean="0"/>
          </a:p>
          <a:p>
            <a:r>
              <a:rPr lang="nl-BE" b="1" dirty="0" smtClean="0"/>
              <a:t>Zet </a:t>
            </a:r>
            <a:r>
              <a:rPr lang="nl-BE" b="1" dirty="0"/>
              <a:t>de verwarming niet uit in de winter</a:t>
            </a:r>
            <a:r>
              <a:rPr lang="nl-BE" dirty="0"/>
              <a:t> -&gt; dan ga je meer energie verbruiken want als je de verwarming weer aanzet, duurt het lang wanneer alle ruimten verwarmt zijn waardoor de verwarming langer moet draaien -&gt; dan heb je dus meer verbruik en een hogere factuur,</a:t>
            </a:r>
          </a:p>
          <a:p>
            <a:r>
              <a:rPr lang="nl-BE" dirty="0"/>
              <a:t>Zet ook je verwarming lager als je gaat slapen, voor je gezondheid is het veel beter om te slapen in 15°C dan 20°C, want wist je dat je meer nachtmerries hebt als je zweet tijdens het slapen? Zet opnieuw je verwarming niet volledig uit, anders word je ‘s nachts steeds wakker van de koude. </a:t>
            </a:r>
          </a:p>
        </p:txBody>
      </p:sp>
      <p:sp>
        <p:nvSpPr>
          <p:cNvPr id="4" name="Tijdelijke aanduiding voor dianummer 3"/>
          <p:cNvSpPr>
            <a:spLocks noGrp="1"/>
          </p:cNvSpPr>
          <p:nvPr>
            <p:ph type="sldNum" sz="quarter" idx="10"/>
          </p:nvPr>
        </p:nvSpPr>
        <p:spPr/>
        <p:txBody>
          <a:bodyPr/>
          <a:lstStyle/>
          <a:p>
            <a:fld id="{E555779F-F377-411B-A8C5-8B60C6F40A57}" type="slidenum">
              <a:rPr lang="nl-BE" smtClean="0"/>
              <a:t>5</a:t>
            </a:fld>
            <a:endParaRPr lang="nl-BE"/>
          </a:p>
        </p:txBody>
      </p:sp>
    </p:spTree>
    <p:extLst>
      <p:ext uri="{BB962C8B-B14F-4D97-AF65-F5344CB8AC3E}">
        <p14:creationId xmlns:p14="http://schemas.microsoft.com/office/powerpoint/2010/main" val="55024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Wie een thermostaat heeft, moet opletten voor het volgende: </a:t>
            </a:r>
          </a:p>
          <a:p>
            <a:endParaRPr lang="nl-BE" dirty="0"/>
          </a:p>
          <a:p>
            <a:pPr marL="173645" indent="-173645">
              <a:buFontTx/>
              <a:buChar char="-"/>
            </a:pPr>
            <a:r>
              <a:rPr lang="nl-BE" dirty="0"/>
              <a:t>het is belangrijk dat je </a:t>
            </a:r>
            <a:r>
              <a:rPr lang="nl-BE" u="sng" dirty="0"/>
              <a:t>de kranen van je radiatoren steeds volledig opendraait in de ruimte waar de thermostaat staat. </a:t>
            </a:r>
            <a:r>
              <a:rPr lang="nl-BE" dirty="0"/>
              <a:t>Bv. Wanneer de temperatuur onder 20°C (de temperatuur die je hebt ingesteld) gaat zal het aanslaan, als hij de 20°C heeft bereikt, slaat hij uit. </a:t>
            </a:r>
          </a:p>
          <a:p>
            <a:pPr marL="173645" indent="-173645">
              <a:buFontTx/>
              <a:buChar char="-"/>
            </a:pPr>
            <a:endParaRPr lang="nl-BE" dirty="0"/>
          </a:p>
          <a:p>
            <a:pPr marL="173645" indent="-173645">
              <a:buFontTx/>
              <a:buChar char="-"/>
            </a:pPr>
            <a:r>
              <a:rPr lang="nl-BE" dirty="0"/>
              <a:t>Als je de kranen dichtdraait, blijft het koud in deze ruimte waardoor je verwarmingstoestel blijft draaien en de andere ruimten blijft verwarmen. -&gt; Hierdoor wordt je factuur heel hoog en de ketel gaat sneller kapot. </a:t>
            </a:r>
          </a:p>
        </p:txBody>
      </p:sp>
      <p:sp>
        <p:nvSpPr>
          <p:cNvPr id="4" name="Tijdelijke aanduiding voor dianummer 3"/>
          <p:cNvSpPr>
            <a:spLocks noGrp="1"/>
          </p:cNvSpPr>
          <p:nvPr>
            <p:ph type="sldNum" sz="quarter" idx="10"/>
          </p:nvPr>
        </p:nvSpPr>
        <p:spPr/>
        <p:txBody>
          <a:bodyPr/>
          <a:lstStyle/>
          <a:p>
            <a:fld id="{E555779F-F377-411B-A8C5-8B60C6F40A57}" type="slidenum">
              <a:rPr lang="nl-BE" smtClean="0"/>
              <a:t>6</a:t>
            </a:fld>
            <a:endParaRPr lang="nl-BE"/>
          </a:p>
        </p:txBody>
      </p:sp>
    </p:spTree>
    <p:extLst>
      <p:ext uri="{BB962C8B-B14F-4D97-AF65-F5344CB8AC3E}">
        <p14:creationId xmlns:p14="http://schemas.microsoft.com/office/powerpoint/2010/main" val="151651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luchtvochtigheid van een ruimte = hoeveel vocht er in de ruimte hangt. </a:t>
            </a:r>
          </a:p>
          <a:p>
            <a:endParaRPr lang="nl-BE" dirty="0"/>
          </a:p>
          <a:p>
            <a:r>
              <a:rPr lang="nl-BE" dirty="0"/>
              <a:t>Heb je net een douche genomen, dan is de luchtvochtigheid hoog. </a:t>
            </a:r>
          </a:p>
          <a:p>
            <a:endParaRPr lang="nl-BE" dirty="0"/>
          </a:p>
          <a:p>
            <a:r>
              <a:rPr lang="nl-BE" dirty="0"/>
              <a:t>De luchtvochtigheid zal lager zijn als je de ruimte enkele dagen boven 21°C verwarmt en geen raam openzet.</a:t>
            </a:r>
          </a:p>
        </p:txBody>
      </p:sp>
      <p:sp>
        <p:nvSpPr>
          <p:cNvPr id="4" name="Tijdelijke aanduiding voor dianummer 3"/>
          <p:cNvSpPr>
            <a:spLocks noGrp="1"/>
          </p:cNvSpPr>
          <p:nvPr>
            <p:ph type="sldNum" sz="quarter" idx="10"/>
          </p:nvPr>
        </p:nvSpPr>
        <p:spPr/>
        <p:txBody>
          <a:bodyPr/>
          <a:lstStyle/>
          <a:p>
            <a:fld id="{E555779F-F377-411B-A8C5-8B60C6F40A57}" type="slidenum">
              <a:rPr lang="nl-BE" smtClean="0"/>
              <a:t>7</a:t>
            </a:fld>
            <a:endParaRPr lang="nl-BE"/>
          </a:p>
        </p:txBody>
      </p:sp>
    </p:spTree>
    <p:extLst>
      <p:ext uri="{BB962C8B-B14F-4D97-AF65-F5344CB8AC3E}">
        <p14:creationId xmlns:p14="http://schemas.microsoft.com/office/powerpoint/2010/main" val="3506764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Verluchten is heel belangrijk in een woning. Let wel op, je mag niet overdrijven met verluchten. </a:t>
            </a:r>
          </a:p>
          <a:p>
            <a:r>
              <a:rPr lang="nl-BE" dirty="0"/>
              <a:t>Een gezonde binnenlucht is de combinatie </a:t>
            </a:r>
            <a:r>
              <a:rPr lang="nl-BE" u="sng" dirty="0"/>
              <a:t>van dagelijks 10 à 20 minuten verluchten én de ruimte verwarmen. </a:t>
            </a:r>
          </a:p>
          <a:p>
            <a:endParaRPr lang="nl-BE" dirty="0"/>
          </a:p>
          <a:p>
            <a:r>
              <a:rPr lang="nl-BE" b="1" dirty="0"/>
              <a:t>Verluchten:</a:t>
            </a:r>
          </a:p>
          <a:p>
            <a:pPr marL="173645" indent="-173645">
              <a:buFont typeface="Arial" charset="0"/>
              <a:buChar char="•"/>
            </a:pPr>
            <a:r>
              <a:rPr lang="nl-BE" dirty="0"/>
              <a:t>Zet de ramen</a:t>
            </a:r>
            <a:r>
              <a:rPr lang="nl-BE" baseline="0" dirty="0"/>
              <a:t> volledig open,</a:t>
            </a:r>
          </a:p>
          <a:p>
            <a:pPr marL="173645" indent="-173645">
              <a:buFont typeface="Arial" charset="0"/>
              <a:buChar char="•"/>
            </a:pPr>
            <a:r>
              <a:rPr lang="nl-BE" baseline="0" dirty="0"/>
              <a:t>Zet ook de deuren open zodat de lucht van de ene ruimte naar de andere ruimte kan doorstromen</a:t>
            </a:r>
            <a:endParaRPr lang="nl-BE" dirty="0"/>
          </a:p>
          <a:p>
            <a:pPr marL="173645" indent="-173645">
              <a:buFont typeface="Arial" charset="0"/>
              <a:buChar char="•"/>
            </a:pPr>
            <a:r>
              <a:rPr lang="nl-BE" dirty="0"/>
              <a:t>Door de ramen enkele minuten volledig  te openen kan de vuile binnenlucht door bijvoorbeeld koken, wassen, verwarmen, kuisen worden afgevoerd</a:t>
            </a:r>
            <a:r>
              <a:rPr lang="nl-BE" baseline="0" dirty="0"/>
              <a:t> -&gt;</a:t>
            </a:r>
          </a:p>
          <a:p>
            <a:r>
              <a:rPr lang="nl-BE" baseline="0" dirty="0"/>
              <a:t>    </a:t>
            </a:r>
            <a:r>
              <a:rPr lang="nl-BE" dirty="0"/>
              <a:t>Dit zorgt voor een gezondere frisse binnenlucht. </a:t>
            </a:r>
          </a:p>
          <a:p>
            <a:endParaRPr lang="nl-BE" dirty="0"/>
          </a:p>
          <a:p>
            <a:pPr marL="0" indent="0">
              <a:buFont typeface="Arial" charset="0"/>
              <a:buNone/>
            </a:pPr>
            <a:r>
              <a:rPr lang="nl-BE" b="1" baseline="0" dirty="0"/>
              <a:t>Verwarmen:</a:t>
            </a:r>
            <a:endParaRPr lang="nl-BE" b="1" dirty="0"/>
          </a:p>
          <a:p>
            <a:r>
              <a:rPr lang="nl-BE" dirty="0"/>
              <a:t>Maar als je enkel gaat verluchten en niet gaat verwarmen gaat de luchtvochtigheid in de woning omhoog wat weer ongezond is.</a:t>
            </a:r>
          </a:p>
          <a:p>
            <a:endParaRPr lang="nl-BE" dirty="0"/>
          </a:p>
          <a:p>
            <a:r>
              <a:rPr lang="nl-BE" dirty="0"/>
              <a:t>Een goed evenwicht tussen verluchten en verwarmen zorgt voor het beste binnenklimaat. </a:t>
            </a:r>
          </a:p>
          <a:p>
            <a:pPr marL="173645" indent="-173645">
              <a:buFont typeface="Arial" charset="0"/>
              <a:buChar char="•"/>
            </a:pPr>
            <a:r>
              <a:rPr lang="nl-BE" baseline="0" dirty="0"/>
              <a:t>Je ramen langere periode of continue open laten is dus niet goed in de winter</a:t>
            </a:r>
          </a:p>
          <a:p>
            <a:pPr marL="173645" indent="-173645">
              <a:buFont typeface="Arial" charset="0"/>
              <a:buChar char="•"/>
            </a:pPr>
            <a:r>
              <a:rPr lang="nl-BE" baseline="0" dirty="0"/>
              <a:t>Zet de ramen niet open als het regent</a:t>
            </a:r>
          </a:p>
          <a:p>
            <a:pPr marL="173645" indent="-173645">
              <a:buFont typeface="Arial" charset="0"/>
              <a:buChar char="•"/>
            </a:pPr>
            <a:r>
              <a:rPr lang="nl-BE" baseline="0" dirty="0"/>
              <a:t>Zet de ramen extra open als je kookt, een douche hebt genomen of als je je was laat drogen (je kan je was ook tijdens de winter buiten hangen, om je was te drogen hoeft het niet warm te zijn maar de lucht moet droog zijn -&gt; dus als je woonmeter aangeeft dat het te droog is, is het de perfecte tijd om je was te drogen)</a:t>
            </a:r>
          </a:p>
          <a:p>
            <a:pPr marL="173645" indent="-173645">
              <a:buFont typeface="Arial" charset="0"/>
              <a:buChar char="•"/>
            </a:pPr>
            <a:endParaRPr lang="nl-BE" baseline="0" dirty="0"/>
          </a:p>
          <a:p>
            <a:pPr marL="173645" indent="-173645">
              <a:buFont typeface="Arial" charset="0"/>
              <a:buChar char="•"/>
            </a:pPr>
            <a:r>
              <a:rPr lang="nl-BE" baseline="0" dirty="0"/>
              <a:t>Als je woonmeter aangeeft dat het </a:t>
            </a:r>
            <a:r>
              <a:rPr lang="nl-BE" u="sng" baseline="0" dirty="0"/>
              <a:t>te droog </a:t>
            </a:r>
            <a:r>
              <a:rPr lang="nl-BE" baseline="0" dirty="0"/>
              <a:t>is (rood aan linkse kant)-&gt; zet je ramen open eventueel voor langere tijd (tot je woonmeter een gezonde luchtvochtigheid </a:t>
            </a:r>
            <a:r>
              <a:rPr lang="nl-BE" baseline="0" dirty="0" smtClean="0"/>
              <a:t>aangeeft). Droog </a:t>
            </a:r>
            <a:r>
              <a:rPr lang="nl-BE" baseline="0" dirty="0"/>
              <a:t>je </a:t>
            </a:r>
            <a:r>
              <a:rPr lang="nl-BE" baseline="0" dirty="0" smtClean="0"/>
              <a:t>was.</a:t>
            </a:r>
            <a:endParaRPr lang="nl-BE" baseline="0" dirty="0"/>
          </a:p>
          <a:p>
            <a:pPr marL="173645" indent="-173645">
              <a:buFont typeface="Arial" charset="0"/>
              <a:buChar char="•"/>
            </a:pPr>
            <a:r>
              <a:rPr lang="nl-BE" baseline="0" dirty="0"/>
              <a:t>Als je woonmeter aangeeft dat het </a:t>
            </a:r>
            <a:r>
              <a:rPr lang="nl-BE" u="sng" baseline="0" dirty="0"/>
              <a:t>te vochtig </a:t>
            </a:r>
            <a:r>
              <a:rPr lang="nl-BE" baseline="0" dirty="0"/>
              <a:t>is (rood aan rechtse kant) -&gt; zet je ramen even kort open (zeker niet lang! En niet bij regenweer!) en zet daarna de verwarming iets hoger</a:t>
            </a:r>
            <a:endParaRPr lang="nl-BE" dirty="0"/>
          </a:p>
          <a:p>
            <a:endParaRPr lang="nl-BE" dirty="0"/>
          </a:p>
        </p:txBody>
      </p:sp>
      <p:sp>
        <p:nvSpPr>
          <p:cNvPr id="4" name="Tijdelijke aanduiding voor dianummer 3"/>
          <p:cNvSpPr>
            <a:spLocks noGrp="1"/>
          </p:cNvSpPr>
          <p:nvPr>
            <p:ph type="sldNum" sz="quarter" idx="10"/>
          </p:nvPr>
        </p:nvSpPr>
        <p:spPr/>
        <p:txBody>
          <a:bodyPr/>
          <a:lstStyle/>
          <a:p>
            <a:fld id="{E555779F-F377-411B-A8C5-8B60C6F40A57}" type="slidenum">
              <a:rPr lang="nl-BE" smtClean="0"/>
              <a:t>8</a:t>
            </a:fld>
            <a:endParaRPr lang="nl-BE"/>
          </a:p>
        </p:txBody>
      </p:sp>
    </p:spTree>
    <p:extLst>
      <p:ext uri="{BB962C8B-B14F-4D97-AF65-F5344CB8AC3E}">
        <p14:creationId xmlns:p14="http://schemas.microsoft.com/office/powerpoint/2010/main" val="1912685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gevolgen van een hoge luchtvochtigheid:</a:t>
            </a:r>
          </a:p>
          <a:p>
            <a:pPr marL="173645" indent="-173645">
              <a:buFont typeface="Arial" charset="0"/>
              <a:buChar char="•"/>
            </a:pPr>
            <a:r>
              <a:rPr lang="nl-BE" dirty="0"/>
              <a:t>Als er teveel vocht in de ruimte hangt en er wordt niet verlucht</a:t>
            </a:r>
            <a:r>
              <a:rPr lang="nl-BE" baseline="0" dirty="0"/>
              <a:t> -&gt; </a:t>
            </a:r>
            <a:r>
              <a:rPr lang="nl-BE" dirty="0"/>
              <a:t>dan zoekt het vocht een andere manier om ‘weg te komen’. -&gt; Hierdoor ontstaan druppels aan de ramen en muren</a:t>
            </a:r>
            <a:r>
              <a:rPr lang="nl-BE" baseline="0" dirty="0"/>
              <a:t> =</a:t>
            </a:r>
            <a:r>
              <a:rPr lang="nl-BE" dirty="0"/>
              <a:t>condens -&gt;</a:t>
            </a:r>
            <a:r>
              <a:rPr lang="nl-BE" baseline="0" dirty="0"/>
              <a:t> </a:t>
            </a:r>
            <a:r>
              <a:rPr lang="nl-BE" dirty="0"/>
              <a:t> en</a:t>
            </a:r>
            <a:r>
              <a:rPr lang="nl-BE" baseline="0" dirty="0"/>
              <a:t> dit zorgt voor </a:t>
            </a:r>
            <a:r>
              <a:rPr lang="nl-BE" dirty="0"/>
              <a:t>schimmels. </a:t>
            </a:r>
          </a:p>
          <a:p>
            <a:pPr marL="173645" indent="-173645">
              <a:buFont typeface="Arial" charset="0"/>
              <a:buChar char="•"/>
            </a:pPr>
            <a:r>
              <a:rPr lang="nl-BE" dirty="0"/>
              <a:t>Het</a:t>
            </a:r>
            <a:r>
              <a:rPr lang="nl-BE" baseline="0" dirty="0"/>
              <a:t> is slecht voor de staat van de woning</a:t>
            </a:r>
            <a:endParaRPr lang="nl-BE" dirty="0"/>
          </a:p>
          <a:p>
            <a:pPr marL="173645" indent="-173645">
              <a:buFont typeface="Arial" charset="0"/>
              <a:buChar char="•"/>
            </a:pPr>
            <a:r>
              <a:rPr lang="nl-BE" dirty="0"/>
              <a:t>Het is een uiterst ongezonde situatie. Het</a:t>
            </a:r>
            <a:r>
              <a:rPr lang="nl-BE" baseline="0" dirty="0"/>
              <a:t> </a:t>
            </a:r>
            <a:r>
              <a:rPr lang="nl-BE" dirty="0"/>
              <a:t>bevordert allergieën, astma, problemen aan de luchtwegen </a:t>
            </a:r>
            <a:r>
              <a:rPr lang="nl-BE" dirty="0" err="1"/>
              <a:t>enzvoort</a:t>
            </a:r>
            <a:r>
              <a:rPr lang="nl-BE" dirty="0"/>
              <a:t>.</a:t>
            </a:r>
          </a:p>
          <a:p>
            <a:pPr marL="173645" indent="-173645">
              <a:buFont typeface="Arial" charset="0"/>
              <a:buChar char="•"/>
            </a:pPr>
            <a:endParaRPr lang="nl-BE" dirty="0"/>
          </a:p>
          <a:p>
            <a:pPr marL="173645" indent="-173645">
              <a:buFontTx/>
              <a:buChar char="-"/>
            </a:pPr>
            <a:r>
              <a:rPr lang="nl-BE" baseline="0" dirty="0"/>
              <a:t>Hierboven enkele voorbeelden van condensatieschimmels.</a:t>
            </a:r>
          </a:p>
          <a:p>
            <a:pPr marL="173645" indent="-173645">
              <a:buFontTx/>
              <a:buChar char="-"/>
            </a:pPr>
            <a:endParaRPr lang="nl-BE" baseline="0" dirty="0"/>
          </a:p>
          <a:p>
            <a:pPr marL="173645" indent="-173645">
              <a:buFontTx/>
              <a:buChar char="-"/>
            </a:pPr>
            <a:r>
              <a:rPr lang="nl-BE" baseline="0" dirty="0"/>
              <a:t>Dus wanneer de woonmeter aangeeft dat de ruimte te vochtig is of je condens ziet moet je volgende doen:</a:t>
            </a:r>
          </a:p>
          <a:p>
            <a:pPr marL="173645" indent="-173645">
              <a:buFont typeface="Arial" charset="0"/>
              <a:buChar char="•"/>
            </a:pPr>
            <a:r>
              <a:rPr lang="nl-BE" baseline="0" dirty="0"/>
              <a:t>Ramen kort openzetten zodat er een windje door de ruimte komt (niet bij regenweer en niet langer dan 15min) (zet terwijl je verwarming op 15°C)</a:t>
            </a:r>
          </a:p>
          <a:p>
            <a:pPr marL="173645" indent="-173645">
              <a:buFont typeface="Arial" charset="0"/>
              <a:buChar char="•"/>
            </a:pPr>
            <a:r>
              <a:rPr lang="nl-BE" baseline="0" dirty="0"/>
              <a:t>Verwarming iets hoger zetten</a:t>
            </a:r>
          </a:p>
          <a:p>
            <a:pPr marL="173645" indent="-173645">
              <a:buFont typeface="Arial" charset="0"/>
              <a:buChar char="•"/>
            </a:pPr>
            <a:r>
              <a:rPr lang="nl-BE" baseline="0" dirty="0"/>
              <a:t>De schimmels zo snel mogelijk verwijderen met een aangepast kuisproduct</a:t>
            </a:r>
          </a:p>
          <a:p>
            <a:endParaRPr lang="nl-BE" baseline="0" dirty="0"/>
          </a:p>
          <a:p>
            <a:endParaRPr lang="nl-BE" dirty="0"/>
          </a:p>
        </p:txBody>
      </p:sp>
      <p:sp>
        <p:nvSpPr>
          <p:cNvPr id="4" name="Tijdelijke aanduiding voor dianummer 3"/>
          <p:cNvSpPr>
            <a:spLocks noGrp="1"/>
          </p:cNvSpPr>
          <p:nvPr>
            <p:ph type="sldNum" sz="quarter" idx="10"/>
          </p:nvPr>
        </p:nvSpPr>
        <p:spPr/>
        <p:txBody>
          <a:bodyPr/>
          <a:lstStyle/>
          <a:p>
            <a:fld id="{E555779F-F377-411B-A8C5-8B60C6F40A57}" type="slidenum">
              <a:rPr lang="nl-BE" smtClean="0"/>
              <a:t>9</a:t>
            </a:fld>
            <a:endParaRPr lang="nl-BE"/>
          </a:p>
        </p:txBody>
      </p:sp>
    </p:spTree>
    <p:extLst>
      <p:ext uri="{BB962C8B-B14F-4D97-AF65-F5344CB8AC3E}">
        <p14:creationId xmlns:p14="http://schemas.microsoft.com/office/powerpoint/2010/main" val="145024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9349E0FF-9AE3-4B56-A0DD-84B76A1481E4}" type="datetimeFigureOut">
              <a:rPr lang="nl-BE" smtClean="0"/>
              <a:t>28/03/2019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F5A2599-8FB4-4B3F-8428-CE27B7F159F0}" type="slidenum">
              <a:rPr lang="nl-BE" smtClean="0"/>
              <a:t>‹nr.›</a:t>
            </a:fld>
            <a:endParaRPr lang="nl-BE"/>
          </a:p>
        </p:txBody>
      </p:sp>
    </p:spTree>
    <p:extLst>
      <p:ext uri="{BB962C8B-B14F-4D97-AF65-F5344CB8AC3E}">
        <p14:creationId xmlns:p14="http://schemas.microsoft.com/office/powerpoint/2010/main" val="1054441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9349E0FF-9AE3-4B56-A0DD-84B76A1481E4}" type="datetimeFigureOut">
              <a:rPr lang="nl-BE" smtClean="0"/>
              <a:t>28/03/2019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F5A2599-8FB4-4B3F-8428-CE27B7F159F0}" type="slidenum">
              <a:rPr lang="nl-BE" smtClean="0"/>
              <a:t>‹nr.›</a:t>
            </a:fld>
            <a:endParaRPr lang="nl-BE"/>
          </a:p>
        </p:txBody>
      </p:sp>
    </p:spTree>
    <p:extLst>
      <p:ext uri="{BB962C8B-B14F-4D97-AF65-F5344CB8AC3E}">
        <p14:creationId xmlns:p14="http://schemas.microsoft.com/office/powerpoint/2010/main" val="3927872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9349E0FF-9AE3-4B56-A0DD-84B76A1481E4}" type="datetimeFigureOut">
              <a:rPr lang="nl-BE" smtClean="0"/>
              <a:t>28/03/2019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F5A2599-8FB4-4B3F-8428-CE27B7F159F0}" type="slidenum">
              <a:rPr lang="nl-BE" smtClean="0"/>
              <a:t>‹nr.›</a:t>
            </a:fld>
            <a:endParaRPr lang="nl-BE"/>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58055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9349E0FF-9AE3-4B56-A0DD-84B76A1481E4}" type="datetimeFigureOut">
              <a:rPr lang="nl-BE" smtClean="0"/>
              <a:t>28/03/2019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F5A2599-8FB4-4B3F-8428-CE27B7F159F0}" type="slidenum">
              <a:rPr lang="nl-BE" smtClean="0"/>
              <a:t>‹nr.›</a:t>
            </a:fld>
            <a:endParaRPr lang="nl-BE"/>
          </a:p>
        </p:txBody>
      </p:sp>
    </p:spTree>
    <p:extLst>
      <p:ext uri="{BB962C8B-B14F-4D97-AF65-F5344CB8AC3E}">
        <p14:creationId xmlns:p14="http://schemas.microsoft.com/office/powerpoint/2010/main" val="2532847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9349E0FF-9AE3-4B56-A0DD-84B76A1481E4}" type="datetimeFigureOut">
              <a:rPr lang="nl-BE" smtClean="0"/>
              <a:t>28/03/2019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F5A2599-8FB4-4B3F-8428-CE27B7F159F0}" type="slidenum">
              <a:rPr lang="nl-BE" smtClean="0"/>
              <a:t>‹nr.›</a:t>
            </a:fld>
            <a:endParaRPr lang="nl-BE"/>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30563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9349E0FF-9AE3-4B56-A0DD-84B76A1481E4}" type="datetimeFigureOut">
              <a:rPr lang="nl-BE" smtClean="0"/>
              <a:t>28/03/2019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F5A2599-8FB4-4B3F-8428-CE27B7F159F0}" type="slidenum">
              <a:rPr lang="nl-BE" smtClean="0"/>
              <a:t>‹nr.›</a:t>
            </a:fld>
            <a:endParaRPr lang="nl-BE"/>
          </a:p>
        </p:txBody>
      </p:sp>
    </p:spTree>
    <p:extLst>
      <p:ext uri="{BB962C8B-B14F-4D97-AF65-F5344CB8AC3E}">
        <p14:creationId xmlns:p14="http://schemas.microsoft.com/office/powerpoint/2010/main" val="3992299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49E0FF-9AE3-4B56-A0DD-84B76A1481E4}" type="datetimeFigureOut">
              <a:rPr lang="nl-BE" smtClean="0"/>
              <a:t>28/03/2019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F5A2599-8FB4-4B3F-8428-CE27B7F159F0}" type="slidenum">
              <a:rPr lang="nl-BE" smtClean="0"/>
              <a:t>‹nr.›</a:t>
            </a:fld>
            <a:endParaRPr lang="nl-BE"/>
          </a:p>
        </p:txBody>
      </p:sp>
    </p:spTree>
    <p:extLst>
      <p:ext uri="{BB962C8B-B14F-4D97-AF65-F5344CB8AC3E}">
        <p14:creationId xmlns:p14="http://schemas.microsoft.com/office/powerpoint/2010/main" val="2170618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49E0FF-9AE3-4B56-A0DD-84B76A1481E4}" type="datetimeFigureOut">
              <a:rPr lang="nl-BE" smtClean="0"/>
              <a:t>28/03/2019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F5A2599-8FB4-4B3F-8428-CE27B7F159F0}" type="slidenum">
              <a:rPr lang="nl-BE" smtClean="0"/>
              <a:t>‹nr.›</a:t>
            </a:fld>
            <a:endParaRPr lang="nl-BE"/>
          </a:p>
        </p:txBody>
      </p:sp>
    </p:spTree>
    <p:extLst>
      <p:ext uri="{BB962C8B-B14F-4D97-AF65-F5344CB8AC3E}">
        <p14:creationId xmlns:p14="http://schemas.microsoft.com/office/powerpoint/2010/main" val="2708091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49E0FF-9AE3-4B56-A0DD-84B76A1481E4}" type="datetimeFigureOut">
              <a:rPr lang="nl-BE" smtClean="0"/>
              <a:t>28/03/2019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F5A2599-8FB4-4B3F-8428-CE27B7F159F0}" type="slidenum">
              <a:rPr lang="nl-BE" smtClean="0"/>
              <a:t>‹nr.›</a:t>
            </a:fld>
            <a:endParaRPr lang="nl-BE"/>
          </a:p>
        </p:txBody>
      </p:sp>
    </p:spTree>
    <p:extLst>
      <p:ext uri="{BB962C8B-B14F-4D97-AF65-F5344CB8AC3E}">
        <p14:creationId xmlns:p14="http://schemas.microsoft.com/office/powerpoint/2010/main" val="248510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9349E0FF-9AE3-4B56-A0DD-84B76A1481E4}" type="datetimeFigureOut">
              <a:rPr lang="nl-BE" smtClean="0"/>
              <a:t>28/03/2019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F5A2599-8FB4-4B3F-8428-CE27B7F159F0}" type="slidenum">
              <a:rPr lang="nl-BE" smtClean="0"/>
              <a:t>‹nr.›</a:t>
            </a:fld>
            <a:endParaRPr lang="nl-BE"/>
          </a:p>
        </p:txBody>
      </p:sp>
    </p:spTree>
    <p:extLst>
      <p:ext uri="{BB962C8B-B14F-4D97-AF65-F5344CB8AC3E}">
        <p14:creationId xmlns:p14="http://schemas.microsoft.com/office/powerpoint/2010/main" val="2094732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nl-NL"/>
              <a:t>Klik om stijl te bewerken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349E0FF-9AE3-4B56-A0DD-84B76A1481E4}" type="datetimeFigureOut">
              <a:rPr lang="nl-BE" smtClean="0"/>
              <a:t>28/03/2019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1F5A2599-8FB4-4B3F-8428-CE27B7F159F0}" type="slidenum">
              <a:rPr lang="nl-BE" smtClean="0"/>
              <a:t>‹nr.›</a:t>
            </a:fld>
            <a:endParaRPr lang="nl-BE"/>
          </a:p>
        </p:txBody>
      </p:sp>
    </p:spTree>
    <p:extLst>
      <p:ext uri="{BB962C8B-B14F-4D97-AF65-F5344CB8AC3E}">
        <p14:creationId xmlns:p14="http://schemas.microsoft.com/office/powerpoint/2010/main" val="141889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349E0FF-9AE3-4B56-A0DD-84B76A1481E4}" type="datetimeFigureOut">
              <a:rPr lang="nl-BE" smtClean="0"/>
              <a:t>28/03/2019</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1F5A2599-8FB4-4B3F-8428-CE27B7F159F0}" type="slidenum">
              <a:rPr lang="nl-BE" smtClean="0"/>
              <a:t>‹nr.›</a:t>
            </a:fld>
            <a:endParaRPr lang="nl-BE"/>
          </a:p>
        </p:txBody>
      </p:sp>
    </p:spTree>
    <p:extLst>
      <p:ext uri="{BB962C8B-B14F-4D97-AF65-F5344CB8AC3E}">
        <p14:creationId xmlns:p14="http://schemas.microsoft.com/office/powerpoint/2010/main" val="518474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9349E0FF-9AE3-4B56-A0DD-84B76A1481E4}" type="datetimeFigureOut">
              <a:rPr lang="nl-BE" smtClean="0"/>
              <a:t>28/03/2019</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1F5A2599-8FB4-4B3F-8428-CE27B7F159F0}" type="slidenum">
              <a:rPr lang="nl-BE" smtClean="0"/>
              <a:t>‹nr.›</a:t>
            </a:fld>
            <a:endParaRPr lang="nl-BE"/>
          </a:p>
        </p:txBody>
      </p:sp>
    </p:spTree>
    <p:extLst>
      <p:ext uri="{BB962C8B-B14F-4D97-AF65-F5344CB8AC3E}">
        <p14:creationId xmlns:p14="http://schemas.microsoft.com/office/powerpoint/2010/main" val="3562582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9E0FF-9AE3-4B56-A0DD-84B76A1481E4}" type="datetimeFigureOut">
              <a:rPr lang="nl-BE" smtClean="0"/>
              <a:t>28/03/2019</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1F5A2599-8FB4-4B3F-8428-CE27B7F159F0}" type="slidenum">
              <a:rPr lang="nl-BE" smtClean="0"/>
              <a:t>‹nr.›</a:t>
            </a:fld>
            <a:endParaRPr lang="nl-BE"/>
          </a:p>
        </p:txBody>
      </p:sp>
    </p:spTree>
    <p:extLst>
      <p:ext uri="{BB962C8B-B14F-4D97-AF65-F5344CB8AC3E}">
        <p14:creationId xmlns:p14="http://schemas.microsoft.com/office/powerpoint/2010/main" val="1103614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fld id="{9349E0FF-9AE3-4B56-A0DD-84B76A1481E4}" type="datetimeFigureOut">
              <a:rPr lang="nl-BE" smtClean="0"/>
              <a:t>28/03/2019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1F5A2599-8FB4-4B3F-8428-CE27B7F159F0}" type="slidenum">
              <a:rPr lang="nl-BE" smtClean="0"/>
              <a:t>‹nr.›</a:t>
            </a:fld>
            <a:endParaRPr lang="nl-BE"/>
          </a:p>
        </p:txBody>
      </p:sp>
    </p:spTree>
    <p:extLst>
      <p:ext uri="{BB962C8B-B14F-4D97-AF65-F5344CB8AC3E}">
        <p14:creationId xmlns:p14="http://schemas.microsoft.com/office/powerpoint/2010/main" val="4000896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9349E0FF-9AE3-4B56-A0DD-84B76A1481E4}" type="datetimeFigureOut">
              <a:rPr lang="nl-BE" smtClean="0"/>
              <a:t>28/03/2019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1F5A2599-8FB4-4B3F-8428-CE27B7F159F0}" type="slidenum">
              <a:rPr lang="nl-BE" smtClean="0"/>
              <a:t>‹nr.›</a:t>
            </a:fld>
            <a:endParaRPr lang="nl-BE"/>
          </a:p>
        </p:txBody>
      </p:sp>
    </p:spTree>
    <p:extLst>
      <p:ext uri="{BB962C8B-B14F-4D97-AF65-F5344CB8AC3E}">
        <p14:creationId xmlns:p14="http://schemas.microsoft.com/office/powerpoint/2010/main" val="95164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49E0FF-9AE3-4B56-A0DD-84B76A1481E4}" type="datetimeFigureOut">
              <a:rPr lang="nl-BE" smtClean="0"/>
              <a:t>28/03/2019</a:t>
            </a:fld>
            <a:endParaRPr lang="nl-BE"/>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F5A2599-8FB4-4B3F-8428-CE27B7F159F0}" type="slidenum">
              <a:rPr lang="nl-BE" smtClean="0"/>
              <a:t>‹nr.›</a:t>
            </a:fld>
            <a:endParaRPr lang="nl-BE"/>
          </a:p>
        </p:txBody>
      </p:sp>
    </p:spTree>
    <p:extLst>
      <p:ext uri="{BB962C8B-B14F-4D97-AF65-F5344CB8AC3E}">
        <p14:creationId xmlns:p14="http://schemas.microsoft.com/office/powerpoint/2010/main" val="1550987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5.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30595" y="3212976"/>
            <a:ext cx="5826719" cy="1646302"/>
          </a:xfrm>
        </p:spPr>
        <p:txBody>
          <a:bodyPr/>
          <a:lstStyle/>
          <a:p>
            <a:r>
              <a:rPr lang="nl-BE" dirty="0"/>
              <a:t>SVK Workshop Woonmeter en Wintertips</a:t>
            </a:r>
          </a:p>
        </p:txBody>
      </p:sp>
      <p:sp>
        <p:nvSpPr>
          <p:cNvPr id="3" name="Ondertitel 2"/>
          <p:cNvSpPr>
            <a:spLocks noGrp="1"/>
          </p:cNvSpPr>
          <p:nvPr>
            <p:ph type="subTitle" idx="1"/>
          </p:nvPr>
        </p:nvSpPr>
        <p:spPr>
          <a:xfrm>
            <a:off x="1130595" y="4941168"/>
            <a:ext cx="5826719" cy="1096899"/>
          </a:xfrm>
        </p:spPr>
        <p:txBody>
          <a:bodyPr/>
          <a:lstStyle/>
          <a:p>
            <a:r>
              <a:rPr lang="nl-BE" dirty="0"/>
              <a:t>December 2018</a:t>
            </a:r>
          </a:p>
        </p:txBody>
      </p:sp>
    </p:spTree>
    <p:extLst>
      <p:ext uri="{BB962C8B-B14F-4D97-AF65-F5344CB8AC3E}">
        <p14:creationId xmlns:p14="http://schemas.microsoft.com/office/powerpoint/2010/main" val="3456121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1009D2-D3ED-4405-B3FD-DDB6DD2CBACA}"/>
              </a:ext>
            </a:extLst>
          </p:cNvPr>
          <p:cNvSpPr>
            <a:spLocks noGrp="1"/>
          </p:cNvSpPr>
          <p:nvPr>
            <p:ph type="title"/>
          </p:nvPr>
        </p:nvSpPr>
        <p:spPr/>
        <p:txBody>
          <a:bodyPr/>
          <a:lstStyle/>
          <a:p>
            <a:r>
              <a:rPr lang="nl-BE" dirty="0"/>
              <a:t>Woonmeter – te lage luchtvochtigheid</a:t>
            </a:r>
          </a:p>
        </p:txBody>
      </p:sp>
      <p:pic>
        <p:nvPicPr>
          <p:cNvPr id="5" name="Tijdelijke aanduiding voor inhoud 4">
            <a:extLst>
              <a:ext uri="{FF2B5EF4-FFF2-40B4-BE49-F238E27FC236}">
                <a16:creationId xmlns:a16="http://schemas.microsoft.com/office/drawing/2014/main" id="{99FA4D95-692E-4F2C-9123-A5D260193A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62567" y="1930400"/>
            <a:ext cx="4178425" cy="1741010"/>
          </a:xfrm>
        </p:spPr>
      </p:pic>
      <p:pic>
        <p:nvPicPr>
          <p:cNvPr id="7" name="Afbeelding 6">
            <a:extLst>
              <a:ext uri="{FF2B5EF4-FFF2-40B4-BE49-F238E27FC236}">
                <a16:creationId xmlns:a16="http://schemas.microsoft.com/office/drawing/2014/main" id="{26620244-822B-426C-9135-51442CC5B3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 y="3861048"/>
            <a:ext cx="4680000" cy="2683486"/>
          </a:xfrm>
          <a:prstGeom prst="rect">
            <a:avLst/>
          </a:prstGeom>
        </p:spPr>
      </p:pic>
    </p:spTree>
    <p:extLst>
      <p:ext uri="{BB962C8B-B14F-4D97-AF65-F5344CB8AC3E}">
        <p14:creationId xmlns:p14="http://schemas.microsoft.com/office/powerpoint/2010/main" val="3018764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517709-D1D5-42B2-A109-85BAA65256EB}"/>
              </a:ext>
            </a:extLst>
          </p:cNvPr>
          <p:cNvSpPr>
            <a:spLocks noGrp="1"/>
          </p:cNvSpPr>
          <p:nvPr>
            <p:ph type="title"/>
          </p:nvPr>
        </p:nvSpPr>
        <p:spPr/>
        <p:txBody>
          <a:bodyPr/>
          <a:lstStyle/>
          <a:p>
            <a:r>
              <a:rPr lang="nl-BE" dirty="0"/>
              <a:t>Woonmeter – tips voor een gezonde </a:t>
            </a:r>
            <a:r>
              <a:rPr lang="nl-BE" dirty="0" err="1"/>
              <a:t>binnenlucht</a:t>
            </a:r>
            <a:endParaRPr lang="nl-BE" dirty="0"/>
          </a:p>
        </p:txBody>
      </p:sp>
      <p:pic>
        <p:nvPicPr>
          <p:cNvPr id="5" name="Afbeelding 4">
            <a:extLst>
              <a:ext uri="{FF2B5EF4-FFF2-40B4-BE49-F238E27FC236}">
                <a16:creationId xmlns:a16="http://schemas.microsoft.com/office/drawing/2014/main" id="{E468E256-6AFF-4A59-AC53-0144AAF15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9" y="2124074"/>
            <a:ext cx="5533404" cy="3601313"/>
          </a:xfrm>
          <a:prstGeom prst="rect">
            <a:avLst/>
          </a:prstGeom>
        </p:spPr>
      </p:pic>
    </p:spTree>
    <p:extLst>
      <p:ext uri="{BB962C8B-B14F-4D97-AF65-F5344CB8AC3E}">
        <p14:creationId xmlns:p14="http://schemas.microsoft.com/office/powerpoint/2010/main" val="3137887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553BA9BB-B27C-47AD-B812-96C60A40325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3679"/>
          <a:stretch/>
        </p:blipFill>
        <p:spPr>
          <a:xfrm>
            <a:off x="432000" y="777947"/>
            <a:ext cx="8280000" cy="5302105"/>
          </a:xfrm>
        </p:spPr>
      </p:pic>
    </p:spTree>
    <p:extLst>
      <p:ext uri="{BB962C8B-B14F-4D97-AF65-F5344CB8AC3E}">
        <p14:creationId xmlns:p14="http://schemas.microsoft.com/office/powerpoint/2010/main" val="1779058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0F0CACAC-49CC-4CDA-B242-B4845CAC9F6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299"/>
          <a:stretch/>
        </p:blipFill>
        <p:spPr>
          <a:xfrm>
            <a:off x="432000" y="820192"/>
            <a:ext cx="8280000" cy="5217615"/>
          </a:xfrm>
        </p:spPr>
      </p:pic>
    </p:spTree>
    <p:extLst>
      <p:ext uri="{BB962C8B-B14F-4D97-AF65-F5344CB8AC3E}">
        <p14:creationId xmlns:p14="http://schemas.microsoft.com/office/powerpoint/2010/main" val="3432578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2E5A87C5-D6BB-418D-AB81-70640F20A16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996"/>
          <a:stretch/>
        </p:blipFill>
        <p:spPr>
          <a:xfrm>
            <a:off x="432000" y="801643"/>
            <a:ext cx="8280000" cy="5254713"/>
          </a:xfrm>
        </p:spPr>
      </p:pic>
    </p:spTree>
    <p:extLst>
      <p:ext uri="{BB962C8B-B14F-4D97-AF65-F5344CB8AC3E}">
        <p14:creationId xmlns:p14="http://schemas.microsoft.com/office/powerpoint/2010/main" val="1117915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7BEA106-8B98-4D7E-BC48-01C7127F9B7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2000" y="933030"/>
            <a:ext cx="8280000" cy="4991939"/>
          </a:xfrm>
        </p:spPr>
      </p:pic>
    </p:spTree>
    <p:extLst>
      <p:ext uri="{BB962C8B-B14F-4D97-AF65-F5344CB8AC3E}">
        <p14:creationId xmlns:p14="http://schemas.microsoft.com/office/powerpoint/2010/main" val="878910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B89B51DC-DD74-459C-ADAC-C8088B254D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599" y="813706"/>
            <a:ext cx="8280000" cy="5230588"/>
          </a:xfrm>
        </p:spPr>
      </p:pic>
    </p:spTree>
    <p:extLst>
      <p:ext uri="{BB962C8B-B14F-4D97-AF65-F5344CB8AC3E}">
        <p14:creationId xmlns:p14="http://schemas.microsoft.com/office/powerpoint/2010/main" val="803570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51233B-7E9F-40D3-927C-DF4A60A4673F}"/>
              </a:ext>
            </a:extLst>
          </p:cNvPr>
          <p:cNvSpPr>
            <a:spLocks noGrp="1"/>
          </p:cNvSpPr>
          <p:nvPr>
            <p:ph type="title"/>
          </p:nvPr>
        </p:nvSpPr>
        <p:spPr/>
        <p:txBody>
          <a:bodyPr/>
          <a:lstStyle/>
          <a:p>
            <a:r>
              <a:rPr lang="nl-BE" dirty="0"/>
              <a:t>2. Energiebesparende tips</a:t>
            </a:r>
          </a:p>
        </p:txBody>
      </p:sp>
      <p:pic>
        <p:nvPicPr>
          <p:cNvPr id="5" name="Tijdelijke aanduiding voor inhoud 4">
            <a:extLst>
              <a:ext uri="{FF2B5EF4-FFF2-40B4-BE49-F238E27FC236}">
                <a16:creationId xmlns:a16="http://schemas.microsoft.com/office/drawing/2014/main" id="{F438D5C2-9344-4DBC-A2C9-79F061C605C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5281" y="1930400"/>
            <a:ext cx="4456347" cy="3881437"/>
          </a:xfrm>
        </p:spPr>
      </p:pic>
    </p:spTree>
    <p:extLst>
      <p:ext uri="{BB962C8B-B14F-4D97-AF65-F5344CB8AC3E}">
        <p14:creationId xmlns:p14="http://schemas.microsoft.com/office/powerpoint/2010/main" val="967410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18F362-3DA7-4283-9878-2472ACD154D5}"/>
              </a:ext>
            </a:extLst>
          </p:cNvPr>
          <p:cNvSpPr>
            <a:spLocks noGrp="1"/>
          </p:cNvSpPr>
          <p:nvPr>
            <p:ph type="title"/>
          </p:nvPr>
        </p:nvSpPr>
        <p:spPr/>
        <p:txBody>
          <a:bodyPr>
            <a:normAutofit/>
          </a:bodyPr>
          <a:lstStyle/>
          <a:p>
            <a:r>
              <a:rPr lang="nl-BE" dirty="0"/>
              <a:t>Energiebesparende tips -       </a:t>
            </a:r>
            <a:br>
              <a:rPr lang="nl-BE" dirty="0"/>
            </a:br>
            <a:r>
              <a:rPr lang="nl-BE" dirty="0"/>
              <a:t>                        sluipverbruik</a:t>
            </a:r>
          </a:p>
        </p:txBody>
      </p:sp>
      <p:pic>
        <p:nvPicPr>
          <p:cNvPr id="9" name="Tijdelijke aanduiding voor inhoud 8">
            <a:extLst>
              <a:ext uri="{FF2B5EF4-FFF2-40B4-BE49-F238E27FC236}">
                <a16:creationId xmlns:a16="http://schemas.microsoft.com/office/drawing/2014/main" id="{75363B92-9979-48E0-B5F1-60178ACC327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0893" y="3976523"/>
            <a:ext cx="3240000" cy="2437431"/>
          </a:xfrm>
        </p:spPr>
      </p:pic>
      <p:pic>
        <p:nvPicPr>
          <p:cNvPr id="11" name="Afbeelding 10">
            <a:extLst>
              <a:ext uri="{FF2B5EF4-FFF2-40B4-BE49-F238E27FC236}">
                <a16:creationId xmlns:a16="http://schemas.microsoft.com/office/drawing/2014/main" id="{5A137E82-ECB9-4008-9E39-540C5ECE3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893" y="1446162"/>
            <a:ext cx="3240000" cy="2160000"/>
          </a:xfrm>
          <a:prstGeom prst="rect">
            <a:avLst/>
          </a:prstGeom>
        </p:spPr>
      </p:pic>
      <p:pic>
        <p:nvPicPr>
          <p:cNvPr id="13" name="Afbeelding 12">
            <a:extLst>
              <a:ext uri="{FF2B5EF4-FFF2-40B4-BE49-F238E27FC236}">
                <a16:creationId xmlns:a16="http://schemas.microsoft.com/office/drawing/2014/main" id="{27F768C7-7128-4005-9A9E-25BADD67D0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891" y="2788561"/>
            <a:ext cx="3240000" cy="2160000"/>
          </a:xfrm>
          <a:prstGeom prst="rect">
            <a:avLst/>
          </a:prstGeom>
        </p:spPr>
      </p:pic>
    </p:spTree>
    <p:extLst>
      <p:ext uri="{BB962C8B-B14F-4D97-AF65-F5344CB8AC3E}">
        <p14:creationId xmlns:p14="http://schemas.microsoft.com/office/powerpoint/2010/main" val="2702866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CBE78-4AA0-454E-8E38-70EEFFD2A62D}"/>
              </a:ext>
            </a:extLst>
          </p:cNvPr>
          <p:cNvSpPr>
            <a:spLocks noGrp="1"/>
          </p:cNvSpPr>
          <p:nvPr>
            <p:ph type="title"/>
          </p:nvPr>
        </p:nvSpPr>
        <p:spPr/>
        <p:txBody>
          <a:bodyPr/>
          <a:lstStyle/>
          <a:p>
            <a:r>
              <a:rPr lang="nl-BE" dirty="0"/>
              <a:t>Energiebesparende tips - ijskast</a:t>
            </a:r>
          </a:p>
        </p:txBody>
      </p:sp>
      <p:sp>
        <p:nvSpPr>
          <p:cNvPr id="10" name="Tijdelijke aanduiding voor inhoud 9">
            <a:extLst>
              <a:ext uri="{FF2B5EF4-FFF2-40B4-BE49-F238E27FC236}">
                <a16:creationId xmlns:a16="http://schemas.microsoft.com/office/drawing/2014/main" id="{199E6D76-0B17-409E-B5E6-60169A29404F}"/>
              </a:ext>
            </a:extLst>
          </p:cNvPr>
          <p:cNvSpPr>
            <a:spLocks noGrp="1"/>
          </p:cNvSpPr>
          <p:nvPr>
            <p:ph idx="1"/>
          </p:nvPr>
        </p:nvSpPr>
        <p:spPr/>
        <p:txBody>
          <a:bodyPr/>
          <a:lstStyle/>
          <a:p>
            <a:r>
              <a:rPr lang="nl-BE" dirty="0"/>
              <a:t>Ideale temperatuur 4 tot 6°C</a:t>
            </a:r>
          </a:p>
          <a:p>
            <a:endParaRPr lang="nl-BE" dirty="0"/>
          </a:p>
          <a:p>
            <a:r>
              <a:rPr lang="nl-BE" dirty="0"/>
              <a:t>Geen warme voedingswaren</a:t>
            </a:r>
          </a:p>
          <a:p>
            <a:endParaRPr lang="nl-BE" dirty="0"/>
          </a:p>
          <a:p>
            <a:r>
              <a:rPr lang="nl-BE" dirty="0"/>
              <a:t>Ontdooien van voeding</a:t>
            </a:r>
          </a:p>
          <a:p>
            <a:endParaRPr lang="nl-BE" dirty="0"/>
          </a:p>
          <a:p>
            <a:r>
              <a:rPr lang="nl-BE" dirty="0"/>
              <a:t>Regelmatig ontdooien</a:t>
            </a:r>
          </a:p>
        </p:txBody>
      </p:sp>
      <p:pic>
        <p:nvPicPr>
          <p:cNvPr id="12" name="Afbeelding 11">
            <a:extLst>
              <a:ext uri="{FF2B5EF4-FFF2-40B4-BE49-F238E27FC236}">
                <a16:creationId xmlns:a16="http://schemas.microsoft.com/office/drawing/2014/main" id="{1A27D25F-AC1C-4F90-9201-377969270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019" y="3429000"/>
            <a:ext cx="4112105" cy="2743200"/>
          </a:xfrm>
          <a:prstGeom prst="rect">
            <a:avLst/>
          </a:prstGeom>
        </p:spPr>
      </p:pic>
    </p:spTree>
    <p:extLst>
      <p:ext uri="{BB962C8B-B14F-4D97-AF65-F5344CB8AC3E}">
        <p14:creationId xmlns:p14="http://schemas.microsoft.com/office/powerpoint/2010/main" val="1025149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Inhoudsopgave</a:t>
            </a:r>
          </a:p>
        </p:txBody>
      </p:sp>
      <p:sp>
        <p:nvSpPr>
          <p:cNvPr id="3" name="Tijdelijke aanduiding voor inhoud 2"/>
          <p:cNvSpPr>
            <a:spLocks noGrp="1"/>
          </p:cNvSpPr>
          <p:nvPr>
            <p:ph idx="1"/>
          </p:nvPr>
        </p:nvSpPr>
        <p:spPr/>
        <p:txBody>
          <a:bodyPr/>
          <a:lstStyle/>
          <a:p>
            <a:r>
              <a:rPr lang="nl-BE" dirty="0"/>
              <a:t>De woonmeter</a:t>
            </a:r>
          </a:p>
          <a:p>
            <a:r>
              <a:rPr lang="nl-BE" dirty="0"/>
              <a:t>Energiebesparende tips</a:t>
            </a:r>
          </a:p>
          <a:p>
            <a:r>
              <a:rPr lang="nl-BE" dirty="0" smtClean="0"/>
              <a:t>Energiescan </a:t>
            </a:r>
            <a:endParaRPr lang="nl-BE" dirty="0"/>
          </a:p>
          <a:p>
            <a:r>
              <a:rPr lang="nl-BE" dirty="0"/>
              <a:t>Bon </a:t>
            </a:r>
            <a:r>
              <a:rPr lang="nl-BE" dirty="0" err="1" smtClean="0"/>
              <a:t>Eandis</a:t>
            </a:r>
            <a:endParaRPr lang="nl-BE" dirty="0"/>
          </a:p>
          <a:p>
            <a:r>
              <a:rPr lang="nl-BE" dirty="0"/>
              <a:t>Vragen</a:t>
            </a:r>
          </a:p>
        </p:txBody>
      </p:sp>
    </p:spTree>
    <p:extLst>
      <p:ext uri="{BB962C8B-B14F-4D97-AF65-F5344CB8AC3E}">
        <p14:creationId xmlns:p14="http://schemas.microsoft.com/office/powerpoint/2010/main" val="3404862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FFF64C-1501-4687-A363-8471A821FC8D}"/>
              </a:ext>
            </a:extLst>
          </p:cNvPr>
          <p:cNvSpPr>
            <a:spLocks noGrp="1"/>
          </p:cNvSpPr>
          <p:nvPr>
            <p:ph type="title"/>
          </p:nvPr>
        </p:nvSpPr>
        <p:spPr/>
        <p:txBody>
          <a:bodyPr/>
          <a:lstStyle/>
          <a:p>
            <a:r>
              <a:rPr lang="nl-BE" dirty="0"/>
              <a:t>Energiebesparende tips - koken</a:t>
            </a:r>
          </a:p>
        </p:txBody>
      </p:sp>
      <p:sp>
        <p:nvSpPr>
          <p:cNvPr id="3" name="Tijdelijke aanduiding voor inhoud 2">
            <a:extLst>
              <a:ext uri="{FF2B5EF4-FFF2-40B4-BE49-F238E27FC236}">
                <a16:creationId xmlns:a16="http://schemas.microsoft.com/office/drawing/2014/main" id="{10A9FF77-57FA-471E-B0FF-88B7EC962D8C}"/>
              </a:ext>
            </a:extLst>
          </p:cNvPr>
          <p:cNvSpPr>
            <a:spLocks noGrp="1"/>
          </p:cNvSpPr>
          <p:nvPr>
            <p:ph idx="1"/>
          </p:nvPr>
        </p:nvSpPr>
        <p:spPr/>
        <p:txBody>
          <a:bodyPr/>
          <a:lstStyle/>
          <a:p>
            <a:r>
              <a:rPr lang="nl-BE" dirty="0"/>
              <a:t>Restwarmte gebruiken</a:t>
            </a:r>
          </a:p>
          <a:p>
            <a:endParaRPr lang="nl-BE" dirty="0"/>
          </a:p>
          <a:p>
            <a:r>
              <a:rPr lang="nl-BE" dirty="0"/>
              <a:t>Aangepaste kookpot</a:t>
            </a:r>
          </a:p>
          <a:p>
            <a:endParaRPr lang="nl-BE" dirty="0"/>
          </a:p>
          <a:p>
            <a:r>
              <a:rPr lang="nl-BE" dirty="0"/>
              <a:t>Vervang/reinig filters</a:t>
            </a:r>
          </a:p>
        </p:txBody>
      </p:sp>
      <p:pic>
        <p:nvPicPr>
          <p:cNvPr id="5" name="Afbeelding 4">
            <a:extLst>
              <a:ext uri="{FF2B5EF4-FFF2-40B4-BE49-F238E27FC236}">
                <a16:creationId xmlns:a16="http://schemas.microsoft.com/office/drawing/2014/main" id="{54A8D50D-F943-429A-BB9C-D52B40617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5487" y="1930400"/>
            <a:ext cx="3221825" cy="2918594"/>
          </a:xfrm>
          <a:prstGeom prst="rect">
            <a:avLst/>
          </a:prstGeom>
        </p:spPr>
      </p:pic>
    </p:spTree>
    <p:extLst>
      <p:ext uri="{BB962C8B-B14F-4D97-AF65-F5344CB8AC3E}">
        <p14:creationId xmlns:p14="http://schemas.microsoft.com/office/powerpoint/2010/main" val="3510155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CD6464-BE30-4056-8C23-141B33CBB2F3}"/>
              </a:ext>
            </a:extLst>
          </p:cNvPr>
          <p:cNvSpPr>
            <a:spLocks noGrp="1"/>
          </p:cNvSpPr>
          <p:nvPr>
            <p:ph type="title"/>
          </p:nvPr>
        </p:nvSpPr>
        <p:spPr/>
        <p:txBody>
          <a:bodyPr/>
          <a:lstStyle/>
          <a:p>
            <a:r>
              <a:rPr lang="nl-BE" dirty="0"/>
              <a:t>Energiebesparende tips </a:t>
            </a:r>
          </a:p>
        </p:txBody>
      </p:sp>
      <p:sp>
        <p:nvSpPr>
          <p:cNvPr id="3" name="Tijdelijke aanduiding voor inhoud 2">
            <a:extLst>
              <a:ext uri="{FF2B5EF4-FFF2-40B4-BE49-F238E27FC236}">
                <a16:creationId xmlns:a16="http://schemas.microsoft.com/office/drawing/2014/main" id="{B9196DCC-369D-4369-97E2-9E20436E3706}"/>
              </a:ext>
            </a:extLst>
          </p:cNvPr>
          <p:cNvSpPr>
            <a:spLocks noGrp="1"/>
          </p:cNvSpPr>
          <p:nvPr>
            <p:ph idx="1"/>
          </p:nvPr>
        </p:nvSpPr>
        <p:spPr/>
        <p:txBody>
          <a:bodyPr/>
          <a:lstStyle/>
          <a:p>
            <a:r>
              <a:rPr lang="nl-BE" dirty="0" err="1"/>
              <a:t>Led-lampen</a:t>
            </a:r>
            <a:endParaRPr lang="nl-BE" dirty="0"/>
          </a:p>
          <a:p>
            <a:endParaRPr lang="nl-BE" dirty="0"/>
          </a:p>
          <a:p>
            <a:r>
              <a:rPr lang="nl-BE" dirty="0"/>
              <a:t>Lichten uit</a:t>
            </a:r>
          </a:p>
          <a:p>
            <a:endParaRPr lang="nl-BE" dirty="0"/>
          </a:p>
          <a:p>
            <a:r>
              <a:rPr lang="nl-BE" dirty="0"/>
              <a:t>Wassen op 30° </a:t>
            </a:r>
          </a:p>
          <a:p>
            <a:pPr marL="0" indent="0">
              <a:buNone/>
            </a:pPr>
            <a:r>
              <a:rPr lang="nl-BE" dirty="0"/>
              <a:t>-&gt; geen 40°</a:t>
            </a:r>
          </a:p>
          <a:p>
            <a:endParaRPr lang="nl-BE" dirty="0"/>
          </a:p>
          <a:p>
            <a:r>
              <a:rPr lang="nl-BE" dirty="0"/>
              <a:t>Piek en daluren</a:t>
            </a:r>
          </a:p>
          <a:p>
            <a:endParaRPr lang="nl-BE" dirty="0"/>
          </a:p>
          <a:p>
            <a:endParaRPr lang="nl-BE" dirty="0"/>
          </a:p>
        </p:txBody>
      </p:sp>
      <p:pic>
        <p:nvPicPr>
          <p:cNvPr id="5" name="Afbeelding 4">
            <a:extLst>
              <a:ext uri="{FF2B5EF4-FFF2-40B4-BE49-F238E27FC236}">
                <a16:creationId xmlns:a16="http://schemas.microsoft.com/office/drawing/2014/main" id="{35C08778-F157-42E7-96E2-4B0CC07C1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3645024"/>
            <a:ext cx="5536699" cy="2892926"/>
          </a:xfrm>
          <a:prstGeom prst="rect">
            <a:avLst/>
          </a:prstGeom>
        </p:spPr>
      </p:pic>
    </p:spTree>
    <p:extLst>
      <p:ext uri="{BB962C8B-B14F-4D97-AF65-F5344CB8AC3E}">
        <p14:creationId xmlns:p14="http://schemas.microsoft.com/office/powerpoint/2010/main" val="4135461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98739-8AE8-4C0A-A9D4-9403C55661AA}"/>
              </a:ext>
            </a:extLst>
          </p:cNvPr>
          <p:cNvSpPr>
            <a:spLocks noGrp="1"/>
          </p:cNvSpPr>
          <p:nvPr>
            <p:ph type="title"/>
          </p:nvPr>
        </p:nvSpPr>
        <p:spPr/>
        <p:txBody>
          <a:bodyPr/>
          <a:lstStyle/>
          <a:p>
            <a:r>
              <a:rPr lang="nl-BE" dirty="0"/>
              <a:t>Energiebesparende tips - waterverbruik</a:t>
            </a:r>
          </a:p>
        </p:txBody>
      </p:sp>
      <p:sp>
        <p:nvSpPr>
          <p:cNvPr id="3" name="Tijdelijke aanduiding voor inhoud 2">
            <a:extLst>
              <a:ext uri="{FF2B5EF4-FFF2-40B4-BE49-F238E27FC236}">
                <a16:creationId xmlns:a16="http://schemas.microsoft.com/office/drawing/2014/main" id="{7EFFE10A-D8D1-4006-BA65-C298E4B89194}"/>
              </a:ext>
            </a:extLst>
          </p:cNvPr>
          <p:cNvSpPr>
            <a:spLocks noGrp="1"/>
          </p:cNvSpPr>
          <p:nvPr>
            <p:ph idx="1"/>
          </p:nvPr>
        </p:nvSpPr>
        <p:spPr/>
        <p:txBody>
          <a:bodyPr/>
          <a:lstStyle/>
          <a:p>
            <a:r>
              <a:rPr lang="nl-BE" dirty="0"/>
              <a:t>Druppende kraan</a:t>
            </a:r>
          </a:p>
          <a:p>
            <a:endParaRPr lang="nl-BE" dirty="0"/>
          </a:p>
          <a:p>
            <a:r>
              <a:rPr lang="nl-BE" dirty="0"/>
              <a:t>Geen water laten lopen</a:t>
            </a:r>
          </a:p>
          <a:p>
            <a:endParaRPr lang="nl-BE" dirty="0"/>
          </a:p>
          <a:p>
            <a:r>
              <a:rPr lang="nl-BE" dirty="0"/>
              <a:t>Lopend toilet</a:t>
            </a:r>
          </a:p>
          <a:p>
            <a:endParaRPr lang="nl-BE" dirty="0"/>
          </a:p>
          <a:p>
            <a:endParaRPr lang="nl-BE" dirty="0"/>
          </a:p>
        </p:txBody>
      </p:sp>
      <p:pic>
        <p:nvPicPr>
          <p:cNvPr id="7" name="Afbeelding 6">
            <a:extLst>
              <a:ext uri="{FF2B5EF4-FFF2-40B4-BE49-F238E27FC236}">
                <a16:creationId xmlns:a16="http://schemas.microsoft.com/office/drawing/2014/main" id="{E34E3B77-55AB-47B2-A3A5-2B1B924B7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2564904"/>
            <a:ext cx="5429250" cy="3886200"/>
          </a:xfrm>
          <a:prstGeom prst="rect">
            <a:avLst/>
          </a:prstGeom>
        </p:spPr>
      </p:pic>
    </p:spTree>
    <p:extLst>
      <p:ext uri="{BB962C8B-B14F-4D97-AF65-F5344CB8AC3E}">
        <p14:creationId xmlns:p14="http://schemas.microsoft.com/office/powerpoint/2010/main" val="2392873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0FE777E-D056-42E1-ADC7-69D13D28F2E6}"/>
              </a:ext>
            </a:extLst>
          </p:cNvPr>
          <p:cNvSpPr>
            <a:spLocks noGrp="1"/>
          </p:cNvSpPr>
          <p:nvPr>
            <p:ph type="title"/>
          </p:nvPr>
        </p:nvSpPr>
        <p:spPr/>
        <p:txBody>
          <a:bodyPr/>
          <a:lstStyle/>
          <a:p>
            <a:r>
              <a:rPr lang="nl-BE" dirty="0"/>
              <a:t>Nog vragen?</a:t>
            </a:r>
          </a:p>
        </p:txBody>
      </p:sp>
      <p:pic>
        <p:nvPicPr>
          <p:cNvPr id="9" name="Afbeelding 8">
            <a:extLst>
              <a:ext uri="{FF2B5EF4-FFF2-40B4-BE49-F238E27FC236}">
                <a16:creationId xmlns:a16="http://schemas.microsoft.com/office/drawing/2014/main" id="{6BFF6012-418D-471C-A343-AAE8B904F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425" y="2052637"/>
            <a:ext cx="3867150" cy="2752725"/>
          </a:xfrm>
          <a:prstGeom prst="rect">
            <a:avLst/>
          </a:prstGeom>
        </p:spPr>
      </p:pic>
    </p:spTree>
    <p:extLst>
      <p:ext uri="{BB962C8B-B14F-4D97-AF65-F5344CB8AC3E}">
        <p14:creationId xmlns:p14="http://schemas.microsoft.com/office/powerpoint/2010/main" val="607876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ABF01B-E09E-4D7B-9709-6617C84B4884}"/>
              </a:ext>
            </a:extLst>
          </p:cNvPr>
          <p:cNvSpPr>
            <a:spLocks noGrp="1"/>
          </p:cNvSpPr>
          <p:nvPr>
            <p:ph type="title"/>
          </p:nvPr>
        </p:nvSpPr>
        <p:spPr/>
        <p:txBody>
          <a:bodyPr/>
          <a:lstStyle/>
          <a:p>
            <a:r>
              <a:rPr lang="nl-BE" dirty="0"/>
              <a:t>1. Woonmeter</a:t>
            </a:r>
          </a:p>
        </p:txBody>
      </p:sp>
      <p:pic>
        <p:nvPicPr>
          <p:cNvPr id="5" name="Tijdelijke aanduiding voor inhoud 4">
            <a:extLst>
              <a:ext uri="{FF2B5EF4-FFF2-40B4-BE49-F238E27FC236}">
                <a16:creationId xmlns:a16="http://schemas.microsoft.com/office/drawing/2014/main" id="{A949FD95-09A5-4AE7-8BA9-F52E5BBBC1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9752" y="2420888"/>
            <a:ext cx="3031604" cy="2370163"/>
          </a:xfrm>
        </p:spPr>
      </p:pic>
    </p:spTree>
    <p:extLst>
      <p:ext uri="{BB962C8B-B14F-4D97-AF65-F5344CB8AC3E}">
        <p14:creationId xmlns:p14="http://schemas.microsoft.com/office/powerpoint/2010/main" val="2191578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EFB9F2-A265-4D75-B62D-7BCFC3C1E8C1}"/>
              </a:ext>
            </a:extLst>
          </p:cNvPr>
          <p:cNvSpPr>
            <a:spLocks noGrp="1"/>
          </p:cNvSpPr>
          <p:nvPr>
            <p:ph type="title"/>
          </p:nvPr>
        </p:nvSpPr>
        <p:spPr/>
        <p:txBody>
          <a:bodyPr/>
          <a:lstStyle/>
          <a:p>
            <a:r>
              <a:rPr lang="nl-BE" dirty="0"/>
              <a:t>Woonmeter opstarten</a:t>
            </a:r>
          </a:p>
        </p:txBody>
      </p:sp>
      <p:pic>
        <p:nvPicPr>
          <p:cNvPr id="5" name="Tijdelijke aanduiding voor inhoud 4">
            <a:extLst>
              <a:ext uri="{FF2B5EF4-FFF2-40B4-BE49-F238E27FC236}">
                <a16:creationId xmlns:a16="http://schemas.microsoft.com/office/drawing/2014/main" id="{1EF09B8E-E9EE-4CC2-98B9-41FE84FD24C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599" y="3999197"/>
            <a:ext cx="2520000" cy="2456504"/>
          </a:xfrm>
        </p:spPr>
      </p:pic>
      <p:pic>
        <p:nvPicPr>
          <p:cNvPr id="7" name="Afbeelding 6">
            <a:extLst>
              <a:ext uri="{FF2B5EF4-FFF2-40B4-BE49-F238E27FC236}">
                <a16:creationId xmlns:a16="http://schemas.microsoft.com/office/drawing/2014/main" id="{6152D386-0822-43A2-A194-02E94E65A0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3352" y="1243571"/>
            <a:ext cx="2520000" cy="2515929"/>
          </a:xfrm>
          <a:prstGeom prst="rect">
            <a:avLst/>
          </a:prstGeom>
        </p:spPr>
      </p:pic>
      <p:pic>
        <p:nvPicPr>
          <p:cNvPr id="9" name="Afbeelding 8">
            <a:extLst>
              <a:ext uri="{FF2B5EF4-FFF2-40B4-BE49-F238E27FC236}">
                <a16:creationId xmlns:a16="http://schemas.microsoft.com/office/drawing/2014/main" id="{2E3C599B-35AF-4C4F-A74E-56E4EB132B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599" y="1270000"/>
            <a:ext cx="2520000" cy="2463072"/>
          </a:xfrm>
          <a:prstGeom prst="rect">
            <a:avLst/>
          </a:prstGeom>
        </p:spPr>
      </p:pic>
      <p:pic>
        <p:nvPicPr>
          <p:cNvPr id="11" name="Afbeelding 10">
            <a:extLst>
              <a:ext uri="{FF2B5EF4-FFF2-40B4-BE49-F238E27FC236}">
                <a16:creationId xmlns:a16="http://schemas.microsoft.com/office/drawing/2014/main" id="{642B81F4-74A9-4341-B7DD-84DFCF6C9C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3352" y="3999197"/>
            <a:ext cx="2520000" cy="2500250"/>
          </a:xfrm>
          <a:prstGeom prst="rect">
            <a:avLst/>
          </a:prstGeom>
        </p:spPr>
      </p:pic>
    </p:spTree>
    <p:extLst>
      <p:ext uri="{BB962C8B-B14F-4D97-AF65-F5344CB8AC3E}">
        <p14:creationId xmlns:p14="http://schemas.microsoft.com/office/powerpoint/2010/main" val="1485446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A1BF6E-1E2D-4D2D-BB8A-4EC473806AFF}"/>
              </a:ext>
            </a:extLst>
          </p:cNvPr>
          <p:cNvSpPr>
            <a:spLocks noGrp="1"/>
          </p:cNvSpPr>
          <p:nvPr>
            <p:ph type="title"/>
          </p:nvPr>
        </p:nvSpPr>
        <p:spPr/>
        <p:txBody>
          <a:bodyPr/>
          <a:lstStyle/>
          <a:p>
            <a:r>
              <a:rPr lang="nl-BE" dirty="0"/>
              <a:t>Woonmeter - temperatuur</a:t>
            </a:r>
          </a:p>
        </p:txBody>
      </p:sp>
      <p:pic>
        <p:nvPicPr>
          <p:cNvPr id="4" name="Afbeelding 3">
            <a:extLst>
              <a:ext uri="{FF2B5EF4-FFF2-40B4-BE49-F238E27FC236}">
                <a16:creationId xmlns:a16="http://schemas.microsoft.com/office/drawing/2014/main" id="{2F2214C5-A5AA-4635-A504-9C7BFCF671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 y="1239912"/>
            <a:ext cx="2520000" cy="2463072"/>
          </a:xfrm>
          <a:prstGeom prst="rect">
            <a:avLst/>
          </a:prstGeom>
        </p:spPr>
      </p:pic>
      <p:pic>
        <p:nvPicPr>
          <p:cNvPr id="10" name="Afbeelding 9">
            <a:extLst>
              <a:ext uri="{FF2B5EF4-FFF2-40B4-BE49-F238E27FC236}">
                <a16:creationId xmlns:a16="http://schemas.microsoft.com/office/drawing/2014/main" id="{E3E1358D-AEA3-48DB-8F67-879B51828A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9599" y="1239912"/>
            <a:ext cx="4114800" cy="2569464"/>
          </a:xfrm>
          <a:prstGeom prst="rect">
            <a:avLst/>
          </a:prstGeom>
        </p:spPr>
      </p:pic>
      <p:pic>
        <p:nvPicPr>
          <p:cNvPr id="14" name="Tijdelijke aanduiding voor inhoud 13">
            <a:extLst>
              <a:ext uri="{FF2B5EF4-FFF2-40B4-BE49-F238E27FC236}">
                <a16:creationId xmlns:a16="http://schemas.microsoft.com/office/drawing/2014/main" id="{1748F29A-E997-4DFB-90BF-975D53BDD94A}"/>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21417" y="4005064"/>
            <a:ext cx="2124075" cy="2000250"/>
          </a:xfrm>
        </p:spPr>
      </p:pic>
    </p:spTree>
    <p:extLst>
      <p:ext uri="{BB962C8B-B14F-4D97-AF65-F5344CB8AC3E}">
        <p14:creationId xmlns:p14="http://schemas.microsoft.com/office/powerpoint/2010/main" val="174647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2191A-ADEF-4C70-8B1F-32080D0DFBFC}"/>
              </a:ext>
            </a:extLst>
          </p:cNvPr>
          <p:cNvSpPr>
            <a:spLocks noGrp="1"/>
          </p:cNvSpPr>
          <p:nvPr>
            <p:ph type="title"/>
          </p:nvPr>
        </p:nvSpPr>
        <p:spPr>
          <a:xfrm>
            <a:off x="609599" y="609600"/>
            <a:ext cx="6914729" cy="1320800"/>
          </a:xfrm>
        </p:spPr>
        <p:txBody>
          <a:bodyPr/>
          <a:lstStyle/>
          <a:p>
            <a:r>
              <a:rPr lang="nl-BE" dirty="0"/>
              <a:t>Woonmeter - thermostaat</a:t>
            </a:r>
          </a:p>
        </p:txBody>
      </p:sp>
      <p:pic>
        <p:nvPicPr>
          <p:cNvPr id="4" name="Tijdelijke aanduiding voor inhoud 4">
            <a:extLst>
              <a:ext uri="{FF2B5EF4-FFF2-40B4-BE49-F238E27FC236}">
                <a16:creationId xmlns:a16="http://schemas.microsoft.com/office/drawing/2014/main" id="{6970D3F8-E981-4F97-ADB6-B9ACD5B8B3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 y="1298208"/>
            <a:ext cx="2520000" cy="2456504"/>
          </a:xfrm>
          <a:prstGeom prst="rect">
            <a:avLst/>
          </a:prstGeom>
        </p:spPr>
      </p:pic>
      <p:pic>
        <p:nvPicPr>
          <p:cNvPr id="12" name="Afbeelding 11">
            <a:extLst>
              <a:ext uri="{FF2B5EF4-FFF2-40B4-BE49-F238E27FC236}">
                <a16:creationId xmlns:a16="http://schemas.microsoft.com/office/drawing/2014/main" id="{65351EA3-E0A2-4165-979F-75D0154E53F4}"/>
              </a:ext>
            </a:extLst>
          </p:cNvPr>
          <p:cNvPicPr>
            <a:picLocks noChangeAspect="1"/>
          </p:cNvPicPr>
          <p:nvPr/>
        </p:nvPicPr>
        <p:blipFill rotWithShape="1">
          <a:blip r:embed="rId4">
            <a:extLst>
              <a:ext uri="{28A0092B-C50C-407E-A947-70E740481C1C}">
                <a14:useLocalDpi xmlns:a14="http://schemas.microsoft.com/office/drawing/2010/main" val="0"/>
              </a:ext>
            </a:extLst>
          </a:blip>
          <a:srcRect t="9703" b="9703"/>
          <a:stretch/>
        </p:blipFill>
        <p:spPr>
          <a:xfrm>
            <a:off x="3429000" y="1298208"/>
            <a:ext cx="2286000" cy="2456504"/>
          </a:xfrm>
          <a:prstGeom prst="rect">
            <a:avLst/>
          </a:prstGeom>
        </p:spPr>
      </p:pic>
      <p:pic>
        <p:nvPicPr>
          <p:cNvPr id="16" name="Afbeelding 15">
            <a:extLst>
              <a:ext uri="{FF2B5EF4-FFF2-40B4-BE49-F238E27FC236}">
                <a16:creationId xmlns:a16="http://schemas.microsoft.com/office/drawing/2014/main" id="{85059BF9-F700-49DE-A30A-446B3204EC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9599" y="3867600"/>
            <a:ext cx="3600000" cy="2380800"/>
          </a:xfrm>
          <a:prstGeom prst="rect">
            <a:avLst/>
          </a:prstGeom>
        </p:spPr>
      </p:pic>
      <p:cxnSp>
        <p:nvCxnSpPr>
          <p:cNvPr id="18" name="Rechte verbindingslijn 17">
            <a:extLst>
              <a:ext uri="{FF2B5EF4-FFF2-40B4-BE49-F238E27FC236}">
                <a16:creationId xmlns:a16="http://schemas.microsoft.com/office/drawing/2014/main" id="{6371AADA-7882-49CD-A96C-3C956DB1E097}"/>
              </a:ext>
            </a:extLst>
          </p:cNvPr>
          <p:cNvCxnSpPr/>
          <p:nvPr/>
        </p:nvCxnSpPr>
        <p:spPr>
          <a:xfrm>
            <a:off x="1329599" y="3754712"/>
            <a:ext cx="3453943" cy="2626616"/>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cxnSp>
        <p:nvCxnSpPr>
          <p:cNvPr id="19" name="Rechte verbindingslijn 18">
            <a:extLst>
              <a:ext uri="{FF2B5EF4-FFF2-40B4-BE49-F238E27FC236}">
                <a16:creationId xmlns:a16="http://schemas.microsoft.com/office/drawing/2014/main" id="{F9150859-225E-4E11-9836-2E3C70287F57}"/>
              </a:ext>
            </a:extLst>
          </p:cNvPr>
          <p:cNvCxnSpPr>
            <a:cxnSpLocks/>
            <a:stCxn id="12" idx="2"/>
          </p:cNvCxnSpPr>
          <p:nvPr/>
        </p:nvCxnSpPr>
        <p:spPr>
          <a:xfrm flipH="1">
            <a:off x="1475656" y="3754712"/>
            <a:ext cx="3096344" cy="2626616"/>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54270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A35E0E-1483-4653-ADA6-C206D89B4DEC}"/>
              </a:ext>
            </a:extLst>
          </p:cNvPr>
          <p:cNvSpPr>
            <a:spLocks noGrp="1"/>
          </p:cNvSpPr>
          <p:nvPr>
            <p:ph type="title"/>
          </p:nvPr>
        </p:nvSpPr>
        <p:spPr>
          <a:xfrm>
            <a:off x="609599" y="609600"/>
            <a:ext cx="6482681" cy="1320800"/>
          </a:xfrm>
        </p:spPr>
        <p:txBody>
          <a:bodyPr/>
          <a:lstStyle/>
          <a:p>
            <a:r>
              <a:rPr lang="nl-BE" dirty="0"/>
              <a:t>Woonmeter - luchtvochtigheid</a:t>
            </a:r>
          </a:p>
        </p:txBody>
      </p:sp>
      <p:pic>
        <p:nvPicPr>
          <p:cNvPr id="6" name="Tijdelijke aanduiding voor inhoud 5">
            <a:extLst>
              <a:ext uri="{FF2B5EF4-FFF2-40B4-BE49-F238E27FC236}">
                <a16:creationId xmlns:a16="http://schemas.microsoft.com/office/drawing/2014/main" id="{68330066-229A-4930-8CFA-224E0DBB5F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599" y="4001680"/>
            <a:ext cx="3240000" cy="2109497"/>
          </a:xfrm>
        </p:spPr>
      </p:pic>
      <p:pic>
        <p:nvPicPr>
          <p:cNvPr id="4" name="Afbeelding 3">
            <a:extLst>
              <a:ext uri="{FF2B5EF4-FFF2-40B4-BE49-F238E27FC236}">
                <a16:creationId xmlns:a16="http://schemas.microsoft.com/office/drawing/2014/main" id="{E0C12EFA-0512-4802-A267-4D20082B5D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 y="1270000"/>
            <a:ext cx="2520000" cy="2515929"/>
          </a:xfrm>
          <a:prstGeom prst="rect">
            <a:avLst/>
          </a:prstGeom>
        </p:spPr>
      </p:pic>
      <p:pic>
        <p:nvPicPr>
          <p:cNvPr id="8" name="Afbeelding 7">
            <a:extLst>
              <a:ext uri="{FF2B5EF4-FFF2-40B4-BE49-F238E27FC236}">
                <a16:creationId xmlns:a16="http://schemas.microsoft.com/office/drawing/2014/main" id="{8CC6D6B6-611B-4033-AF38-D80C928737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4014" y="1276112"/>
            <a:ext cx="2955029" cy="4430608"/>
          </a:xfrm>
          <a:prstGeom prst="rect">
            <a:avLst/>
          </a:prstGeom>
        </p:spPr>
      </p:pic>
    </p:spTree>
    <p:extLst>
      <p:ext uri="{BB962C8B-B14F-4D97-AF65-F5344CB8AC3E}">
        <p14:creationId xmlns:p14="http://schemas.microsoft.com/office/powerpoint/2010/main" val="3234296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3B2A96-009F-4791-B296-DF3D5A712BEB}"/>
              </a:ext>
            </a:extLst>
          </p:cNvPr>
          <p:cNvSpPr>
            <a:spLocks noGrp="1"/>
          </p:cNvSpPr>
          <p:nvPr>
            <p:ph type="title"/>
          </p:nvPr>
        </p:nvSpPr>
        <p:spPr/>
        <p:txBody>
          <a:bodyPr/>
          <a:lstStyle/>
          <a:p>
            <a:r>
              <a:rPr lang="nl-BE" dirty="0"/>
              <a:t>Woonmeter - verluchten</a:t>
            </a:r>
          </a:p>
        </p:txBody>
      </p:sp>
      <p:pic>
        <p:nvPicPr>
          <p:cNvPr id="4" name="Afbeelding 3">
            <a:extLst>
              <a:ext uri="{FF2B5EF4-FFF2-40B4-BE49-F238E27FC236}">
                <a16:creationId xmlns:a16="http://schemas.microsoft.com/office/drawing/2014/main" id="{B67DD5C8-2E41-4278-9F11-AC7A8FABEA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 y="1268080"/>
            <a:ext cx="2520000" cy="2500250"/>
          </a:xfrm>
          <a:prstGeom prst="rect">
            <a:avLst/>
          </a:prstGeom>
        </p:spPr>
      </p:pic>
      <p:pic>
        <p:nvPicPr>
          <p:cNvPr id="12" name="Tijdelijke aanduiding voor inhoud 11">
            <a:extLst>
              <a:ext uri="{FF2B5EF4-FFF2-40B4-BE49-F238E27FC236}">
                <a16:creationId xmlns:a16="http://schemas.microsoft.com/office/drawing/2014/main" id="{4871606F-810B-4B28-A03E-85FDC1051D9C}"/>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357312" y="1344706"/>
            <a:ext cx="3600000" cy="2400000"/>
          </a:xfrm>
        </p:spPr>
      </p:pic>
      <p:pic>
        <p:nvPicPr>
          <p:cNvPr id="14" name="Afbeelding 13">
            <a:extLst>
              <a:ext uri="{FF2B5EF4-FFF2-40B4-BE49-F238E27FC236}">
                <a16:creationId xmlns:a16="http://schemas.microsoft.com/office/drawing/2014/main" id="{6FF2D30B-C047-4C95-AA9A-15261C1D30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351" y="4005064"/>
            <a:ext cx="3600000" cy="2395862"/>
          </a:xfrm>
          <a:prstGeom prst="rect">
            <a:avLst/>
          </a:prstGeom>
        </p:spPr>
      </p:pic>
      <p:pic>
        <p:nvPicPr>
          <p:cNvPr id="16" name="Graphic 15" descr="Weegschaal">
            <a:extLst>
              <a:ext uri="{FF2B5EF4-FFF2-40B4-BE49-F238E27FC236}">
                <a16:creationId xmlns:a16="http://schemas.microsoft.com/office/drawing/2014/main" id="{F04645CE-6987-4F0B-9962-18B76A65B60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004048" y="4365104"/>
            <a:ext cx="1447372" cy="1447372"/>
          </a:xfrm>
          <a:prstGeom prst="rect">
            <a:avLst/>
          </a:prstGeom>
        </p:spPr>
      </p:pic>
    </p:spTree>
    <p:extLst>
      <p:ext uri="{BB962C8B-B14F-4D97-AF65-F5344CB8AC3E}">
        <p14:creationId xmlns:p14="http://schemas.microsoft.com/office/powerpoint/2010/main" val="2276839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B2696-9811-480B-B4EC-64C013A69740}"/>
              </a:ext>
            </a:extLst>
          </p:cNvPr>
          <p:cNvSpPr>
            <a:spLocks noGrp="1"/>
          </p:cNvSpPr>
          <p:nvPr>
            <p:ph type="title"/>
          </p:nvPr>
        </p:nvSpPr>
        <p:spPr/>
        <p:txBody>
          <a:bodyPr/>
          <a:lstStyle/>
          <a:p>
            <a:r>
              <a:rPr lang="nl-BE" dirty="0"/>
              <a:t>Woonmeter – te hoge luchtvochtigheid</a:t>
            </a:r>
          </a:p>
        </p:txBody>
      </p:sp>
      <p:pic>
        <p:nvPicPr>
          <p:cNvPr id="5" name="Tijdelijke aanduiding voor inhoud 4">
            <a:extLst>
              <a:ext uri="{FF2B5EF4-FFF2-40B4-BE49-F238E27FC236}">
                <a16:creationId xmlns:a16="http://schemas.microsoft.com/office/drawing/2014/main" id="{B74AF8DB-D640-473E-8BF1-6AA302E4A6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6061" y="1954024"/>
            <a:ext cx="3513898" cy="3513898"/>
          </a:xfrm>
        </p:spPr>
      </p:pic>
      <p:pic>
        <p:nvPicPr>
          <p:cNvPr id="7" name="Afbeelding 6">
            <a:extLst>
              <a:ext uri="{FF2B5EF4-FFF2-40B4-BE49-F238E27FC236}">
                <a16:creationId xmlns:a16="http://schemas.microsoft.com/office/drawing/2014/main" id="{9B860F87-54AC-4822-A451-61AB9EDFDD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1930400"/>
            <a:ext cx="3040914" cy="2018185"/>
          </a:xfrm>
          <a:prstGeom prst="rect">
            <a:avLst/>
          </a:prstGeom>
        </p:spPr>
      </p:pic>
      <p:pic>
        <p:nvPicPr>
          <p:cNvPr id="9" name="Afbeelding 8">
            <a:extLst>
              <a:ext uri="{FF2B5EF4-FFF2-40B4-BE49-F238E27FC236}">
                <a16:creationId xmlns:a16="http://schemas.microsoft.com/office/drawing/2014/main" id="{F400AEC2-30BB-4B86-B4B5-46CDC85335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3448" y="3951673"/>
            <a:ext cx="3513898" cy="2635424"/>
          </a:xfrm>
          <a:prstGeom prst="rect">
            <a:avLst/>
          </a:prstGeom>
        </p:spPr>
      </p:pic>
    </p:spTree>
    <p:extLst>
      <p:ext uri="{BB962C8B-B14F-4D97-AF65-F5344CB8AC3E}">
        <p14:creationId xmlns:p14="http://schemas.microsoft.com/office/powerpoint/2010/main" val="201878746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3C0E9D3C64FE48AEABB30617C83452" ma:contentTypeVersion="16" ma:contentTypeDescription="Een nieuw document maken." ma:contentTypeScope="" ma:versionID="d0ae6ee365f9df39eacb53692e0fa0e8">
  <xsd:schema xmlns:xsd="http://www.w3.org/2001/XMLSchema" xmlns:xs="http://www.w3.org/2001/XMLSchema" xmlns:p="http://schemas.microsoft.com/office/2006/metadata/properties" xmlns:ns2="3c26884d-884d-4461-9a06-fffa22b7c337" xmlns:ns3="1fa1f26d-8d23-4529-a71b-2092103131e0" targetNamespace="http://schemas.microsoft.com/office/2006/metadata/properties" ma:root="true" ma:fieldsID="8d7d01278db57782c643296d31fc2f6e" ns2:_="" ns3:_="">
    <xsd:import namespace="3c26884d-884d-4461-9a06-fffa22b7c337"/>
    <xsd:import namespace="1fa1f26d-8d23-4529-a71b-2092103131e0"/>
    <xsd:element name="properties">
      <xsd:complexType>
        <xsd:sequence>
          <xsd:element name="documentManagement">
            <xsd:complexType>
              <xsd:all>
                <xsd:element ref="ns2:Project" minOccurs="0"/>
                <xsd:element ref="ns2:Type_x0020_document" minOccurs="0"/>
                <xsd:element ref="ns2:Archief"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26884d-884d-4461-9a06-fffa22b7c337" elementFormDefault="qualified">
    <xsd:import namespace="http://schemas.microsoft.com/office/2006/documentManagement/types"/>
    <xsd:import namespace="http://schemas.microsoft.com/office/infopath/2007/PartnerControls"/>
    <xsd:element name="Project" ma:index="8" nillable="true" ma:displayName="Project" ma:default="Organisatie" ma:format="Dropdown" ma:internalName="Project">
      <xsd:simpleType>
        <xsd:restriction base="dms:Choice">
          <xsd:enumeration value="Organisatie"/>
          <xsd:enumeration value="Administratie"/>
          <xsd:enumeration value="Water"/>
          <xsd:enumeration value="EA"/>
          <xsd:enumeration value="EW"/>
          <xsd:enumeration value="Schoolstart"/>
          <xsd:enumeration value="OG Lier"/>
          <xsd:enumeration value="SH Geel"/>
          <xsd:enumeration value="SH Hemiksem"/>
          <xsd:enumeration value="Wonen Herentals"/>
          <xsd:enumeration value="GA Mechelen"/>
          <xsd:enumeration value="GA Rupel"/>
          <xsd:enumeration value="GA Kempen"/>
          <xsd:enumeration value="WGC Lier"/>
          <xsd:enumeration value="WGC Willebroek"/>
        </xsd:restriction>
      </xsd:simpleType>
    </xsd:element>
    <xsd:element name="Type_x0020_document" ma:index="9" nillable="true" ma:displayName="Type document" ma:default="Andere" ma:format="Dropdown" ma:internalName="Type_x0020_document">
      <xsd:simpleType>
        <xsd:restriction base="dms:Choice">
          <xsd:enumeration value="Andere"/>
          <xsd:enumeration value="Brief"/>
          <xsd:enumeration value="Verslag"/>
          <xsd:enumeration value="Agenda"/>
          <xsd:enumeration value="Rapport"/>
          <xsd:enumeration value="Publicatie"/>
          <xsd:enumeration value="Presentatie"/>
          <xsd:enumeration value="Financieel"/>
          <xsd:enumeration value="Administratie"/>
          <xsd:enumeration value="Projectfiche"/>
        </xsd:restriction>
      </xsd:simpleType>
    </xsd:element>
    <xsd:element name="Archief" ma:index="10" nillable="true" ma:displayName="Archief" ma:default="0" ma:indexed="true" ma:internalName="Archief">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fa1f26d-8d23-4529-a71b-2092103131e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rchief xmlns="3c26884d-884d-4461-9a06-fffa22b7c337">false</Archief>
    <Project xmlns="3c26884d-884d-4461-9a06-fffa22b7c337">Organisatie</Project>
    <Type_x0020_document xmlns="3c26884d-884d-4461-9a06-fffa22b7c337">Andere</Type_x0020_document>
  </documentManagement>
</p:properties>
</file>

<file path=customXml/itemProps1.xml><?xml version="1.0" encoding="utf-8"?>
<ds:datastoreItem xmlns:ds="http://schemas.openxmlformats.org/officeDocument/2006/customXml" ds:itemID="{294C41BD-1211-4619-8868-7A7734B676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26884d-884d-4461-9a06-fffa22b7c337"/>
    <ds:schemaRef ds:uri="1fa1f26d-8d23-4529-a71b-2092103131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EAEDFE-3F59-47B2-BE14-A0E1980112BB}">
  <ds:schemaRefs>
    <ds:schemaRef ds:uri="http://schemas.microsoft.com/sharepoint/v3/contenttype/forms"/>
  </ds:schemaRefs>
</ds:datastoreItem>
</file>

<file path=customXml/itemProps3.xml><?xml version="1.0" encoding="utf-8"?>
<ds:datastoreItem xmlns:ds="http://schemas.openxmlformats.org/officeDocument/2006/customXml" ds:itemID="{4A24DC9A-DABC-4017-AAA3-617A7B42D4BB}">
  <ds:schemaRefs>
    <ds:schemaRef ds:uri="http://schemas.microsoft.com/office/infopath/2007/PartnerControls"/>
    <ds:schemaRef ds:uri="3c26884d-884d-4461-9a06-fffa22b7c337"/>
    <ds:schemaRef ds:uri="http://purl.org/dc/elements/1.1/"/>
    <ds:schemaRef ds:uri="http://schemas.microsoft.com/office/2006/metadata/properties"/>
    <ds:schemaRef ds:uri="http://schemas.microsoft.com/office/2006/documentManagement/types"/>
    <ds:schemaRef ds:uri="http://purl.org/dc/terms/"/>
    <ds:schemaRef ds:uri="1fa1f26d-8d23-4529-a71b-2092103131e0"/>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487</TotalTime>
  <Words>1887</Words>
  <Application>Microsoft Office PowerPoint</Application>
  <PresentationFormat>Diavoorstelling (4:3)</PresentationFormat>
  <Paragraphs>198</Paragraphs>
  <Slides>23</Slides>
  <Notes>23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Trebuchet MS</vt:lpstr>
      <vt:lpstr>Wingdings 3</vt:lpstr>
      <vt:lpstr>Facet</vt:lpstr>
      <vt:lpstr>SVK Workshop Woonmeter en Wintertips</vt:lpstr>
      <vt:lpstr>Inhoudsopgave</vt:lpstr>
      <vt:lpstr>1. Woonmeter</vt:lpstr>
      <vt:lpstr>Woonmeter opstarten</vt:lpstr>
      <vt:lpstr>Woonmeter - temperatuur</vt:lpstr>
      <vt:lpstr>Woonmeter - thermostaat</vt:lpstr>
      <vt:lpstr>Woonmeter - luchtvochtigheid</vt:lpstr>
      <vt:lpstr>Woonmeter - verluchten</vt:lpstr>
      <vt:lpstr>Woonmeter – te hoge luchtvochtigheid</vt:lpstr>
      <vt:lpstr>Woonmeter – te lage luchtvochtigheid</vt:lpstr>
      <vt:lpstr>Woonmeter – tips voor een gezonde binnenlucht</vt:lpstr>
      <vt:lpstr>PowerPoint-presentatie</vt:lpstr>
      <vt:lpstr>PowerPoint-presentatie</vt:lpstr>
      <vt:lpstr>PowerPoint-presentatie</vt:lpstr>
      <vt:lpstr>PowerPoint-presentatie</vt:lpstr>
      <vt:lpstr>PowerPoint-presentatie</vt:lpstr>
      <vt:lpstr>2. Energiebesparende tips</vt:lpstr>
      <vt:lpstr>Energiebesparende tips -                                sluipverbruik</vt:lpstr>
      <vt:lpstr>Energiebesparende tips - ijskast</vt:lpstr>
      <vt:lpstr>Energiebesparende tips - koken</vt:lpstr>
      <vt:lpstr>Energiebesparende tips </vt:lpstr>
      <vt:lpstr>Energiebesparende tips - waterverbruik</vt:lpstr>
      <vt:lpstr>Nog vragen?</vt:lpstr>
    </vt:vector>
  </TitlesOfParts>
  <Company>Digipolis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SVK Winter Workshop Woonmeter</dc:title>
  <dc:creator>Administrator</dc:creator>
  <cp:lastModifiedBy>Magda Hendrickx</cp:lastModifiedBy>
  <cp:revision>57</cp:revision>
  <cp:lastPrinted>2018-12-17T13:06:15Z</cp:lastPrinted>
  <dcterms:created xsi:type="dcterms:W3CDTF">2018-12-04T13:47:39Z</dcterms:created>
  <dcterms:modified xsi:type="dcterms:W3CDTF">2019-03-28T13:21:33Z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0x010100FA3C0E9D3C64FE48AEABB30617C83452</vt:lpwstr>
  </property>
</Properties>
</file>